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63" r:id="rId6"/>
    <p:sldId id="258" r:id="rId7"/>
    <p:sldId id="273" r:id="rId8"/>
    <p:sldId id="12541443" r:id="rId9"/>
    <p:sldId id="12541444" r:id="rId10"/>
    <p:sldId id="12541445" r:id="rId11"/>
    <p:sldId id="12541446" r:id="rId12"/>
    <p:sldId id="12541447" r:id="rId13"/>
    <p:sldId id="12541448" r:id="rId14"/>
    <p:sldId id="12541403" r:id="rId15"/>
    <p:sldId id="12541449" r:id="rId16"/>
    <p:sldId id="12541404" r:id="rId17"/>
    <p:sldId id="12541450" r:id="rId18"/>
    <p:sldId id="12541451" r:id="rId19"/>
    <p:sldId id="12541452" r:id="rId20"/>
    <p:sldId id="12541453" r:id="rId21"/>
    <p:sldId id="12541454" r:id="rId22"/>
    <p:sldId id="12541405" r:id="rId23"/>
    <p:sldId id="12541455" r:id="rId24"/>
    <p:sldId id="12541456" r:id="rId25"/>
    <p:sldId id="12541457" r:id="rId26"/>
    <p:sldId id="12541458" r:id="rId27"/>
    <p:sldId id="12541459" r:id="rId28"/>
    <p:sldId id="12541460" r:id="rId29"/>
    <p:sldId id="12541461" r:id="rId30"/>
    <p:sldId id="12541462" r:id="rId31"/>
    <p:sldId id="12541464" r:id="rId32"/>
    <p:sldId id="12541465" r:id="rId33"/>
    <p:sldId id="12541466" r:id="rId34"/>
    <p:sldId id="12541467" r:id="rId35"/>
    <p:sldId id="12541468" r:id="rId36"/>
    <p:sldId id="12541469" r:id="rId37"/>
    <p:sldId id="12541470" r:id="rId38"/>
    <p:sldId id="12541471" r:id="rId39"/>
    <p:sldId id="12541472" r:id="rId40"/>
    <p:sldId id="12541473" r:id="rId41"/>
    <p:sldId id="12541474" r:id="rId42"/>
    <p:sldId id="12541475" r:id="rId43"/>
    <p:sldId id="12541476" r:id="rId44"/>
    <p:sldId id="12541477" r:id="rId45"/>
    <p:sldId id="12541478" r:id="rId46"/>
    <p:sldId id="12541479" r:id="rId47"/>
    <p:sldId id="12541480" r:id="rId48"/>
    <p:sldId id="12541481" r:id="rId49"/>
    <p:sldId id="12541482" r:id="rId50"/>
    <p:sldId id="12541483" r:id="rId51"/>
    <p:sldId id="12541484" r:id="rId52"/>
    <p:sldId id="12541485" r:id="rId53"/>
    <p:sldId id="264" r:id="rId54"/>
    <p:sldId id="269" r:id="rId55"/>
    <p:sldId id="270" r:id="rId56"/>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17E"/>
    <a:srgbClr val="017C84"/>
    <a:srgbClr val="51ADB7"/>
    <a:srgbClr val="014D53"/>
    <a:srgbClr val="017480"/>
    <a:srgbClr val="007684"/>
    <a:srgbClr val="222222"/>
    <a:srgbClr val="EEF7F8"/>
    <a:srgbClr val="F7FBFB"/>
    <a:srgbClr val="F2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7971" autoAdjust="0"/>
  </p:normalViewPr>
  <p:slideViewPr>
    <p:cSldViewPr snapToGrid="0">
      <p:cViewPr varScale="1">
        <p:scale>
          <a:sx n="60" d="100"/>
          <a:sy n="60" d="100"/>
        </p:scale>
        <p:origin x="902" y="-58"/>
      </p:cViewPr>
      <p:guideLst/>
    </p:cSldViewPr>
  </p:slideViewPr>
  <p:notesTextViewPr>
    <p:cViewPr>
      <p:scale>
        <a:sx n="1" d="1"/>
        <a:sy n="1" d="1"/>
      </p:scale>
      <p:origin x="0" y="0"/>
    </p:cViewPr>
  </p:notesTextViewPr>
  <p:sorterViewPr>
    <p:cViewPr>
      <p:scale>
        <a:sx n="100" d="100"/>
        <a:sy n="100" d="100"/>
      </p:scale>
      <p:origin x="0" y="-3326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1.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5224A5-F0C5-4B72-8135-2FAC1AE300C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AECDA-B852-4CA6-98F9-FDA299AD4FD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封面</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章节页</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知识卡片</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目录</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表格</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延伸阅读</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本章小结</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endParaRPr lang="en-US" altLang="zh-CN"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a:t>
            </a:r>
            <a:endParaRPr lang="zh-CN" altLang="en-US" dirty="0"/>
          </a:p>
        </p:txBody>
      </p:sp>
      <p:sp>
        <p:nvSpPr>
          <p:cNvPr id="4" name="灯片编号占位符 3"/>
          <p:cNvSpPr>
            <a:spLocks noGrp="1"/>
          </p:cNvSpPr>
          <p:nvPr>
            <p:ph type="sldNum" sz="quarter" idx="10"/>
          </p:nvPr>
        </p:nvSpPr>
        <p:spPr/>
        <p:txBody>
          <a:bodyPr/>
          <a:lstStyle/>
          <a:p>
            <a:fld id="{FC8AECDA-B852-4CA6-98F9-FDA299AD4FD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结语">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3" name="直接连接符 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8754004" y="255456"/>
            <a:ext cx="3216924" cy="276999"/>
          </a:xfrm>
          <a:prstGeom prst="rect">
            <a:avLst/>
          </a:prstGeom>
          <a:noFill/>
        </p:spPr>
        <p:txBody>
          <a:bodyPr wrap="square" rtlCol="0">
            <a:spAutoFit/>
          </a:bodyPr>
          <a:lstStyle/>
          <a:p>
            <a:pPr algn="r"/>
            <a:r>
              <a:rPr lang="zh-CN" altLang="en-US" sz="1200" spc="120" dirty="0">
                <a:solidFill>
                  <a:schemeClr val="bg1">
                    <a:lumMod val="65000"/>
                  </a:schemeClr>
                </a:solidFill>
                <a:latin typeface="微软雅黑" panose="020B0503020204020204" pitchFamily="34" charset="-122"/>
                <a:ea typeface="微软雅黑" panose="020B0503020204020204" pitchFamily="34" charset="-122"/>
              </a:rPr>
              <a:t>人工智能引论</a:t>
            </a:r>
            <a:endParaRPr lang="zh-CN" altLang="zh-CN" sz="1200" spc="120"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333915" y="84221"/>
            <a:ext cx="531773" cy="420912"/>
            <a:chOff x="218722" y="105704"/>
            <a:chExt cx="573744" cy="454133"/>
          </a:xfrm>
        </p:grpSpPr>
        <p:grpSp>
          <p:nvGrpSpPr>
            <p:cNvPr id="3" name="组合 2"/>
            <p:cNvGrpSpPr/>
            <p:nvPr userDrawn="1"/>
          </p:nvGrpSpPr>
          <p:grpSpPr>
            <a:xfrm>
              <a:off x="218722" y="105704"/>
              <a:ext cx="490325" cy="454133"/>
              <a:chOff x="6175344" y="342254"/>
              <a:chExt cx="7803037" cy="7227071"/>
            </a:xfrm>
          </p:grpSpPr>
          <p:sp>
            <p:nvSpPr>
              <p:cNvPr id="4" name="六边形 3"/>
              <p:cNvSpPr/>
              <p:nvPr/>
            </p:nvSpPr>
            <p:spPr>
              <a:xfrm rot="5400000">
                <a:off x="5847446" y="670152"/>
                <a:ext cx="7227071" cy="6571275"/>
              </a:xfrm>
              <a:prstGeom prst="hexagon">
                <a:avLst>
                  <a:gd name="adj" fmla="val 30493"/>
                  <a:gd name="vf" fmla="val 115470"/>
                </a:avLst>
              </a:prstGeom>
              <a:gradFill>
                <a:gsLst>
                  <a:gs pos="87000">
                    <a:srgbClr val="00ABA5"/>
                  </a:gs>
                  <a:gs pos="57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平行四边形 7"/>
            <p:cNvSpPr/>
            <p:nvPr userDrawn="1"/>
          </p:nvSpPr>
          <p:spPr>
            <a:xfrm rot="19714174">
              <a:off x="432489" y="310360"/>
              <a:ext cx="359977" cy="194015"/>
            </a:xfrm>
            <a:prstGeom prst="parallelogram">
              <a:avLst>
                <a:gd name="adj" fmla="val 610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3" name="直接连接符 12"/>
          <p:cNvCxnSpPr/>
          <p:nvPr userDrawn="1"/>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1.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6.jpe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3.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54.png"/><Relationship Id="rId1"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3.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69.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3.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3.xml"/><Relationship Id="rId2" Type="http://schemas.openxmlformats.org/officeDocument/2006/relationships/image" Target="../media/image75.png"/><Relationship Id="rId1"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3.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1.xml"/><Relationship Id="rId4" Type="http://schemas.openxmlformats.org/officeDocument/2006/relationships/image" Target="../media/image81.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684"/>
        </a:solidFill>
        <a:effectLst/>
      </p:bgPr>
    </p:bg>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480" y="-46319"/>
            <a:ext cx="12192000" cy="5716503"/>
          </a:xfrm>
          <a:prstGeom prst="rect">
            <a:avLst/>
          </a:prstGeom>
        </p:spPr>
      </p:pic>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7288" t="60187" r="62545" b="13687"/>
          <a:stretch>
            <a:fillRect/>
          </a:stretch>
        </p:blipFill>
        <p:spPr>
          <a:xfrm flipH="1" flipV="1">
            <a:off x="8544560" y="5394960"/>
            <a:ext cx="3677920" cy="1493520"/>
          </a:xfrm>
          <a:prstGeom prst="rect">
            <a:avLst/>
          </a:prstGeom>
        </p:spPr>
      </p:pic>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l="24826" b="55447"/>
          <a:stretch>
            <a:fillRect/>
          </a:stretch>
        </p:blipFill>
        <p:spPr>
          <a:xfrm>
            <a:off x="-132080" y="4453337"/>
            <a:ext cx="9165288" cy="2546903"/>
          </a:xfrm>
          <a:prstGeom prst="rect">
            <a:avLst/>
          </a:prstGeom>
        </p:spPr>
      </p:pic>
      <p:grpSp>
        <p:nvGrpSpPr>
          <p:cNvPr id="12" name="组合 11"/>
          <p:cNvGrpSpPr/>
          <p:nvPr/>
        </p:nvGrpSpPr>
        <p:grpSpPr>
          <a:xfrm>
            <a:off x="-905689" y="342255"/>
            <a:ext cx="14873910" cy="7227071"/>
            <a:chOff x="2275139" y="1708487"/>
            <a:chExt cx="7788686" cy="3784438"/>
          </a:xfrm>
        </p:grpSpPr>
        <p:sp>
          <p:nvSpPr>
            <p:cNvPr id="9" name="六边形 8"/>
            <p:cNvSpPr/>
            <p:nvPr/>
          </p:nvSpPr>
          <p:spPr>
            <a:xfrm rot="5400000">
              <a:off x="5811401" y="1880190"/>
              <a:ext cx="3784438"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单圆角矩形 10"/>
            <p:cNvSpPr/>
            <p:nvPr/>
          </p:nvSpPr>
          <p:spPr>
            <a:xfrm>
              <a:off x="2275139" y="3590090"/>
              <a:ext cx="5733603" cy="45719"/>
            </a:xfrm>
            <a:prstGeom prst="round1Rect">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727158" y="2057400"/>
            <a:ext cx="6737684" cy="1015663"/>
          </a:xfrm>
          <a:prstGeom prst="rect">
            <a:avLst/>
          </a:prstGeom>
          <a:noFill/>
        </p:spPr>
        <p:txBody>
          <a:bodyPr wrap="square" rtlCol="0">
            <a:spAutoFit/>
          </a:bodyPr>
          <a:lstStyle/>
          <a:p>
            <a:pPr algn="ctr"/>
            <a:r>
              <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人工智能引论</a:t>
            </a:r>
            <a:endParaRPr lang="zh-CN" altLang="en-US" sz="60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5" name="文本框 4"/>
          <p:cNvSpPr txBox="1"/>
          <p:nvPr/>
        </p:nvSpPr>
        <p:spPr>
          <a:xfrm>
            <a:off x="1598664" y="342255"/>
            <a:ext cx="3015569" cy="609398"/>
          </a:xfrm>
          <a:prstGeom prst="rect">
            <a:avLst/>
          </a:prstGeom>
          <a:noFill/>
        </p:spPr>
        <p:txBody>
          <a:bodyPr wrap="none" rtlCol="0">
            <a:spAutoFit/>
          </a:bodyPr>
          <a:lstStyle/>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计算机领域本科教育教学改革试点</a:t>
            </a:r>
            <a:endParaRPr lang="en-US" altLang="zh-CN" sz="14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400" dirty="0">
                <a:solidFill>
                  <a:schemeClr val="bg1"/>
                </a:solidFill>
                <a:latin typeface="微软雅黑" panose="020B0503020204020204" pitchFamily="34" charset="-122"/>
                <a:ea typeface="微软雅黑" panose="020B0503020204020204" pitchFamily="34" charset="-122"/>
              </a:rPr>
              <a:t>工作计划（“</a:t>
            </a:r>
            <a:r>
              <a:rPr lang="en-US" altLang="zh-CN" sz="1400" dirty="0">
                <a:solidFill>
                  <a:schemeClr val="bg1"/>
                </a:solidFill>
                <a:latin typeface="微软雅黑" panose="020B0503020204020204" pitchFamily="34" charset="-122"/>
                <a:ea typeface="微软雅黑" panose="020B0503020204020204" pitchFamily="34" charset="-122"/>
              </a:rPr>
              <a:t>101</a:t>
            </a:r>
            <a:r>
              <a:rPr lang="zh-CN" altLang="en-US" sz="1400" dirty="0">
                <a:solidFill>
                  <a:schemeClr val="bg1"/>
                </a:solidFill>
                <a:latin typeface="微软雅黑" panose="020B0503020204020204" pitchFamily="34" charset="-122"/>
                <a:ea typeface="微软雅黑" panose="020B0503020204020204" pitchFamily="34" charset="-122"/>
              </a:rPr>
              <a:t>计划”）研究成果</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0865" y="231750"/>
            <a:ext cx="701051" cy="808481"/>
          </a:xfrm>
          <a:prstGeom prst="rect">
            <a:avLst/>
          </a:prstGeom>
        </p:spPr>
      </p:pic>
      <p:sp>
        <p:nvSpPr>
          <p:cNvPr id="7" name="文本框 6"/>
          <p:cNvSpPr txBox="1"/>
          <p:nvPr/>
        </p:nvSpPr>
        <p:spPr>
          <a:xfrm>
            <a:off x="5269479" y="4299065"/>
            <a:ext cx="1653043" cy="430374"/>
          </a:xfrm>
          <a:prstGeom prst="rect">
            <a:avLst/>
          </a:prstGeom>
          <a:noFill/>
        </p:spPr>
        <p:txBody>
          <a:bodyPr wrap="square" rtlCol="0">
            <a:spAutoFit/>
          </a:bodyPr>
          <a:lstStyle/>
          <a:p>
            <a:pPr marL="0" lvl="1" algn="ctr">
              <a:lnSpc>
                <a:spcPct val="120000"/>
              </a:lnSpc>
            </a:pPr>
            <a:r>
              <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吴飞</a:t>
            </a:r>
            <a:endParaRPr lang="zh-CN" altLang="en-US" sz="2000"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3546133" y="4941202"/>
            <a:ext cx="5099734" cy="728982"/>
          </a:xfrm>
          <a:prstGeom prst="rect">
            <a:avLst/>
          </a:prstGeom>
          <a:noFill/>
        </p:spPr>
        <p:txBody>
          <a:bodyPr wrap="square" rtlCol="0">
            <a:spAutoFit/>
          </a:bodyPr>
          <a:lstStyle/>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浙江大学计算机学院</a:t>
            </a:r>
            <a:endParaRPr lang="en-US" altLang="zh-CN"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1" algn="ctr">
              <a:lnSpc>
                <a:spcPct val="120000"/>
              </a:lnSpc>
            </a:pPr>
            <a:r>
              <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浙江大学人工智能研究所</a:t>
            </a:r>
            <a:endParaRPr lang="zh-CN" altLang="en-US" spc="3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rot="1849986">
            <a:off x="8195789" y="4908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99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9900" b="1" dirty="0">
              <a:gradFill>
                <a:gsLst>
                  <a:gs pos="30000">
                    <a:srgbClr val="007684"/>
                  </a:gs>
                  <a:gs pos="83000">
                    <a:srgbClr val="016773"/>
                  </a:gs>
                </a:gsLst>
                <a:lin ang="5400000" scaled="0"/>
              </a:gradFill>
              <a:latin typeface="Bauhaus 93" panose="04030905020B02020C02" pitchFamily="8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95065" y="467233"/>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搜索过程可视为搜索树的构建</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mc:AlternateContent xmlns:mc="http://schemas.openxmlformats.org/markup-compatibility/2006">
        <mc:Choice xmlns:a14="http://schemas.microsoft.com/office/drawing/2010/main" Requires="a14">
          <p:sp>
            <p:nvSpPr>
              <p:cNvPr id="9" name="矩形 8"/>
              <p:cNvSpPr/>
              <p:nvPr/>
            </p:nvSpPr>
            <p:spPr>
              <a:xfrm>
                <a:off x="252375" y="1909869"/>
                <a:ext cx="6096000" cy="4323080"/>
              </a:xfrm>
              <a:prstGeom prst="rect">
                <a:avLst/>
              </a:prstGeom>
            </p:spPr>
            <p:txBody>
              <a:bodyPr>
                <a:spAutoFit/>
              </a:bodyPr>
              <a:lstStyle/>
              <a:p>
                <a:pPr marL="285750" indent="-285750" algn="just">
                  <a:lnSpc>
                    <a:spcPts val="22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可以用一棵树来记录算法所探索的路径，如</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左</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图给出了图</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3.1</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中部分搜索结果。这样一棵树被称为搜索树，树中每个结点用一个状态（城市）标记（即每个状态对应一个城市）。</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Aft>
                    <a:spcPts val="0"/>
                  </a:spcAft>
                  <a:buFont typeface="Arial" panose="020B0604020202020204" pitchFamily="34" charset="0"/>
                  <a:buChar char="•"/>
                </a:pP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左</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所示搜索树第三层中有三个标号均为</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的结点，它们在图</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中分别被圆圈、正方形和三角形框住。虽然这三个标号</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对应同一个城市，但是这三个结点在搜索树中却表示不同结点，</a:t>
                </a:r>
                <a:r>
                  <a:rPr lang="zh-CN" altLang="zh-CN" sz="1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因为它们分别代表了从初始状态出发到达城市</a:t>
                </a:r>
                <a14:m>
                  <m:oMath xmlns:m="http://schemas.openxmlformats.org/officeDocument/2006/math">
                    <m:r>
                      <a:rPr lang="en-US" altLang="zh-CN" sz="1600" b="1">
                        <a:solidFill>
                          <a:srgbClr val="7030A0"/>
                        </a:solidFill>
                        <a:latin typeface="Cambria Math" panose="02040503050406030204" pitchFamily="18" charset="0"/>
                        <a:ea typeface="楷体_GB2312"/>
                        <a:cs typeface="Times New Roman" panose="02020603050405020304" pitchFamily="18" charset="0"/>
                      </a:rPr>
                      <m:t>𝐀</m:t>
                    </m:r>
                  </m:oMath>
                </a14:m>
                <a:r>
                  <a:rPr lang="zh-CN" altLang="zh-CN" sz="1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的如下三条不同路径：</a:t>
                </a:r>
                <a14:m>
                  <m:oMath xmlns:m="http://schemas.openxmlformats.org/officeDocument/2006/math">
                    <m:r>
                      <a:rPr lang="en-US" altLang="zh-CN" sz="1600" b="1">
                        <a:solidFill>
                          <a:srgbClr val="7030A0"/>
                        </a:solidFill>
                        <a:latin typeface="Cambria Math" panose="02040503050406030204" pitchFamily="18" charset="0"/>
                        <a:ea typeface="楷体_GB2312"/>
                        <a:cs typeface="Times New Roman" panose="02020603050405020304" pitchFamily="18" charset="0"/>
                      </a:rPr>
                      <m:t>𝐀</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𝐁</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𝐀</m:t>
                    </m:r>
                  </m:oMath>
                </a14:m>
                <a:r>
                  <a:rPr lang="zh-CN" altLang="zh-CN" sz="1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b="1">
                        <a:solidFill>
                          <a:srgbClr val="7030A0"/>
                        </a:solidFill>
                        <a:latin typeface="Cambria Math" panose="02040503050406030204" pitchFamily="18" charset="0"/>
                        <a:ea typeface="楷体_GB2312"/>
                        <a:cs typeface="Times New Roman" panose="02020603050405020304" pitchFamily="18" charset="0"/>
                      </a:rPr>
                      <m:t>𝐀</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𝐃</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𝐀</m:t>
                    </m:r>
                  </m:oMath>
                </a14:m>
                <a:r>
                  <a:rPr lang="zh-CN" altLang="zh-CN" sz="1600" b="1" dirty="0">
                    <a:solidFill>
                      <a:srgbClr val="7030A0"/>
                    </a:solidFill>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sz="1600" b="1">
                        <a:solidFill>
                          <a:srgbClr val="7030A0"/>
                        </a:solidFill>
                        <a:latin typeface="Cambria Math" panose="02040503050406030204" pitchFamily="18" charset="0"/>
                        <a:ea typeface="楷体_GB2312"/>
                        <a:cs typeface="Times New Roman" panose="02020603050405020304" pitchFamily="18" charset="0"/>
                      </a:rPr>
                      <m:t>𝐀</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𝐄</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𝐀</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。因此需要注意的是，在搜索树中，同一个标号一定表示相同的状态（即城市），其含义为搜索算法所在当前城市，但是同一个标号可能在搜索树中出现多次，不同的结点对应了从初始状态出发的不同路径。</a:t>
                </a: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可见，搜索树记录了从根结点出发目前所有探索过的路径。搜索算法可以被看成是一个构建搜索树的过程，从根结点（初始状态）开始，不断展开每个结点的后继结点，直到某个结点通过了目标测试。</a:t>
                </a: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252375" y="1909869"/>
                <a:ext cx="6096000" cy="4323080"/>
              </a:xfrm>
              <a:prstGeom prst="rect">
                <a:avLst/>
              </a:prstGeom>
              <a:blipFill rotWithShape="1">
                <a:blip r:embed="rId1"/>
                <a:stretch>
                  <a:fillRect l="-5" t="-10" r="5" b="10"/>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7260668" y="3158913"/>
            <a:ext cx="3626688" cy="3331989"/>
          </a:xfrm>
          <a:prstGeom prst="rect">
            <a:avLst/>
          </a:prstGeom>
        </p:spPr>
      </p:pic>
      <p:grpSp>
        <p:nvGrpSpPr>
          <p:cNvPr id="12" name="组合 11"/>
          <p:cNvGrpSpPr/>
          <p:nvPr/>
        </p:nvGrpSpPr>
        <p:grpSpPr>
          <a:xfrm>
            <a:off x="8096250" y="1082040"/>
            <a:ext cx="3386455" cy="1875599"/>
            <a:chOff x="6866464" y="2265539"/>
            <a:chExt cx="4574773" cy="4999715"/>
          </a:xfrm>
        </p:grpSpPr>
        <p:sp>
          <p:nvSpPr>
            <p:cNvPr id="13" name="矩形 12"/>
            <p:cNvSpPr/>
            <p:nvPr/>
          </p:nvSpPr>
          <p:spPr>
            <a:xfrm>
              <a:off x="6866464" y="5052901"/>
              <a:ext cx="4574773" cy="2212353"/>
            </a:xfrm>
            <a:prstGeom prst="rect">
              <a:avLst/>
            </a:prstGeom>
          </p:spPr>
          <p:txBody>
            <a:bodyPr wrap="square">
              <a:spAutoFit/>
            </a:bodyPr>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endPar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3"/>
            <a:stretch>
              <a:fillRect/>
            </a:stretch>
          </p:blipFill>
          <p:spPr>
            <a:xfrm>
              <a:off x="7293430" y="2265539"/>
              <a:ext cx="3126477" cy="2787362"/>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搜索算法的评测标准</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12" name="矩形: 圆角 6"/>
          <p:cNvSpPr/>
          <p:nvPr/>
        </p:nvSpPr>
        <p:spPr>
          <a:xfrm>
            <a:off x="688458" y="2113585"/>
            <a:ext cx="4205176" cy="3918097"/>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688458" y="2263225"/>
            <a:ext cx="4117458" cy="3782895"/>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完备性</a:t>
            </a:r>
            <a:r>
              <a:rPr lang="zh-CN" altLang="zh-CN" sz="1600" dirty="0">
                <a:solidFill>
                  <a:schemeClr val="bg1"/>
                </a:solidFill>
                <a:latin typeface="微软雅黑" panose="020B0503020204020204" pitchFamily="34" charset="-122"/>
                <a:ea typeface="微软雅黑" panose="020B0503020204020204" pitchFamily="34" charset="-122"/>
              </a:rPr>
              <a:t>：当问题存在解时，算法是否能保证找到一个解，虽然这个解可能不是最优解。</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最优性</a:t>
            </a:r>
            <a:r>
              <a:rPr lang="zh-CN" altLang="zh-CN" sz="1600" dirty="0">
                <a:solidFill>
                  <a:schemeClr val="bg1"/>
                </a:solidFill>
                <a:latin typeface="微软雅黑" panose="020B0503020204020204" pitchFamily="34" charset="-122"/>
                <a:ea typeface="微软雅黑" panose="020B0503020204020204" pitchFamily="34" charset="-122"/>
              </a:rPr>
              <a:t>：搜索算法是否能保证找到的第一个解是最优解。</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时间复杂度</a:t>
            </a:r>
            <a:r>
              <a:rPr lang="zh-CN" altLang="zh-CN" sz="1600" dirty="0">
                <a:solidFill>
                  <a:schemeClr val="bg1"/>
                </a:solidFill>
                <a:latin typeface="微软雅黑" panose="020B0503020204020204" pitchFamily="34" charset="-122"/>
                <a:ea typeface="微软雅黑" panose="020B0503020204020204" pitchFamily="34" charset="-122"/>
              </a:rPr>
              <a:t>：找到一个搜索路径所需时间。</a:t>
            </a:r>
            <a:endParaRPr lang="en-US" altLang="zh-CN" sz="16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空间复杂度</a:t>
            </a:r>
            <a:r>
              <a:rPr lang="zh-CN" altLang="zh-CN" sz="1600" dirty="0">
                <a:solidFill>
                  <a:schemeClr val="bg1"/>
                </a:solidFill>
                <a:latin typeface="微软雅黑" panose="020B0503020204020204" pitchFamily="34" charset="-122"/>
                <a:ea typeface="微软雅黑" panose="020B0503020204020204" pitchFamily="34" charset="-122"/>
              </a:rPr>
              <a:t>：算法运行时所需的内存空间。</a:t>
            </a:r>
            <a:endParaRPr lang="zh-CN" altLang="zh-CN" sz="1600" dirty="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Clr>
                <a:schemeClr val="bg1"/>
              </a:buClr>
              <a:buSzPct val="80000"/>
              <a:buFont typeface="Wingdings" panose="05000000000000000000" pitchFamily="2" charset="2"/>
              <a:buChar char="u"/>
            </a:pPr>
            <a:endParaRPr lang="en-US" altLang="zh-CN"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矩形 7"/>
              <p:cNvSpPr/>
              <p:nvPr/>
            </p:nvSpPr>
            <p:spPr>
              <a:xfrm>
                <a:off x="5284381" y="4154672"/>
                <a:ext cx="6613451" cy="2169825"/>
              </a:xfrm>
              <a:prstGeom prst="rect">
                <a:avLst/>
              </a:prstGeom>
            </p:spPr>
            <p:txBody>
              <a:bodyPr wrap="square">
                <a:spAutoFit/>
              </a:bodyPr>
              <a:lstStyle/>
              <a:p>
                <a:pPr marL="285750" indent="-285750" algn="just">
                  <a:lnSpc>
                    <a:spcPts val="22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完备性和最优性刻画了算法找到解的能力以及所求的解的质量，时间复杂度和空间复杂度衡量了算法的资源消耗，通常用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𝒪</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符号（</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big O notation</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）来描述。</a:t>
                </a: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一般地，时间复杂度将通过扩展的结点数量、空间复杂度将通过算法同时记录的结点数量来衡量。具体而言，搜索算法复杂度可能和以下变量有关：分支因子</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𝑏</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，即搜索树中每个结点的最大分支数目；目标节点到根节点的最浅深度</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𝑑</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，即搜索树中最早出现的目标结点所在层数；搜索树中路径的最大可能长度</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𝑚</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；状态空间的大小</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5284381" y="4154672"/>
                <a:ext cx="6613451" cy="2169825"/>
              </a:xfrm>
              <a:prstGeom prst="rect">
                <a:avLst/>
              </a:prstGeom>
              <a:blipFill rotWithShape="1">
                <a:blip r:embed="rId1"/>
                <a:stretch>
                  <a:fillRect l="-8" t="-23" r="7" b="25"/>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6043899" y="1953293"/>
            <a:ext cx="4623038" cy="21193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搜索框架</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0" name="矩形: 圆角 6"/>
          <p:cNvSpPr/>
          <p:nvPr/>
        </p:nvSpPr>
        <p:spPr>
          <a:xfrm>
            <a:off x="1291952" y="5329879"/>
            <a:ext cx="9834169" cy="95497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矩形 10"/>
              <p:cNvSpPr/>
              <p:nvPr/>
            </p:nvSpPr>
            <p:spPr>
              <a:xfrm>
                <a:off x="1448717" y="4907063"/>
                <a:ext cx="9851064" cy="1338828"/>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函数</a:t>
                </a:r>
                <a14:m>
                  <m:oMath xmlns:m="http://schemas.openxmlformats.org/officeDocument/2006/math">
                    <m:r>
                      <m:rPr>
                        <m:sty m:val="p"/>
                      </m:rP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pick</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_</m:t>
                    </m:r>
                    <m:r>
                      <m:rPr>
                        <m:sty m:val="p"/>
                      </m:rP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from</m:t>
                    </m:r>
                  </m:oMath>
                </a14:m>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决定了扩展结点的顺序</a:t>
                </a: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函数</a:t>
                </a:r>
                <a14:m>
                  <m:oMath xmlns:m="http://schemas.openxmlformats.org/officeDocument/2006/math">
                    <m:r>
                      <m:rPr>
                        <m:sty m:val="p"/>
                      </m:rP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successor</m:t>
                    </m:r>
                    <m: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_</m:t>
                    </m:r>
                    <m:r>
                      <m:rPr>
                        <m:sty m:val="p"/>
                      </m:rPr>
                      <a:rPr lang="en-US" altLang="zh-CN"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nodes</m:t>
                    </m:r>
                  </m:oMath>
                </a14:m>
                <a:r>
                  <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决定了哪些结点可被放入边缘集合供后续被扩展</a:t>
                </a:r>
                <a:endPar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1448717" y="4907063"/>
                <a:ext cx="9851064" cy="1338828"/>
              </a:xfrm>
              <a:prstGeom prst="rect">
                <a:avLst/>
              </a:prstGeom>
              <a:blipFill rotWithShape="1">
                <a:blip r:embed="rId1"/>
                <a:stretch>
                  <a:fillRect l="-3" t="-31" r="6" b="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35935" y="1784545"/>
                <a:ext cx="6294474" cy="3266920"/>
              </a:xfrm>
              <a:prstGeom prst="rect">
                <a:avLst/>
              </a:prstGeom>
            </p:spPr>
            <p:txBody>
              <a:bodyPr wrap="square">
                <a:spAutoFit/>
              </a:bodyPr>
              <a:lstStyle/>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行对边缘集合进行初始化，将根结点作为边缘集合第一个元素</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行从当前边缘集合中选出结点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行将结点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从边缘集合中去除</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5-7</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行判断取出的结点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是否通过目标测试，如果通过目标测试，则返回从根结点到该结点的搜索路径。注意如果此时不停止算法而是继续搜索，有可能花费更多时间找到代价更小的解。</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ts val="25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8</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行将结点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的后继结点加入边缘集合。第</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3-8</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行的一系列操作通常被称为对结点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进行</a:t>
                </a: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扩展（</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expand</a:t>
                </a:r>
                <a:r>
                  <a:rPr lang="zh-CN" altLang="zh-CN" sz="16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。某个非目标结点被扩展意味着该结点从边缘集合</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ℱ</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中被取出（然后其被从该集合中删除），接着将该结点的后继结点放入边缘集合</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ℱ</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435935" y="1784545"/>
                <a:ext cx="6294474" cy="3266920"/>
              </a:xfrm>
              <a:prstGeom prst="rect">
                <a:avLst/>
              </a:prstGeom>
              <a:blipFill rotWithShape="1">
                <a:blip r:embed="rId2"/>
                <a:stretch>
                  <a:fillRect l="-5" t="-6" r="1" b="1"/>
                </a:stretch>
              </a:blipFill>
            </p:spPr>
            <p:txBody>
              <a:bodyPr/>
              <a:lstStyle/>
              <a:p>
                <a:r>
                  <a:rPr lang="zh-CN" altLang="en-US">
                    <a:noFill/>
                  </a:rPr>
                  <a:t> </a:t>
                </a:r>
              </a:p>
            </p:txBody>
          </p:sp>
        </mc:Fallback>
      </mc:AlternateContent>
      <p:sp>
        <p:nvSpPr>
          <p:cNvPr id="13" name="矩形 12"/>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pic>
        <p:nvPicPr>
          <p:cNvPr id="8" name="图片 7"/>
          <p:cNvPicPr>
            <a:picLocks noChangeAspect="1"/>
          </p:cNvPicPr>
          <p:nvPr/>
        </p:nvPicPr>
        <p:blipFill>
          <a:blip r:embed="rId3"/>
          <a:stretch>
            <a:fillRect/>
          </a:stretch>
        </p:blipFill>
        <p:spPr>
          <a:xfrm>
            <a:off x="7240983" y="2091594"/>
            <a:ext cx="4515082" cy="27765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41721" y="69136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搜索树构建示意</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3" name="矩形 12"/>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8" name="矩形 7"/>
          <p:cNvSpPr/>
          <p:nvPr/>
        </p:nvSpPr>
        <p:spPr>
          <a:xfrm>
            <a:off x="6693194" y="5513966"/>
            <a:ext cx="4922875" cy="646331"/>
          </a:xfrm>
          <a:prstGeom prst="rect">
            <a:avLst/>
          </a:prstGeom>
        </p:spPr>
        <p:txBody>
          <a:bodyPr wrap="square">
            <a:spAutoFit/>
          </a:bodyPr>
          <a:lstStyle/>
          <a:p>
            <a:pPr algn="ctr"/>
            <a:r>
              <a:rPr lang="zh-CN" altLang="zh-CN" b="1" dirty="0">
                <a:latin typeface="Times New Roman" panose="02020603050405020304" pitchFamily="18" charset="0"/>
                <a:ea typeface="楷体_GB2312"/>
                <a:cs typeface="Times New Roman" panose="02020603050405020304" pitchFamily="18" charset="0"/>
              </a:rPr>
              <a:t>正在构建中的搜索树。图中实线结点表示已被扩展，虚线结点在边缘集合中。</a:t>
            </a:r>
            <a:r>
              <a:rPr lang="zh-CN" altLang="zh-CN" b="1" dirty="0">
                <a:ea typeface="Times New Roman" panose="02020603050405020304" pitchFamily="18" charset="0"/>
              </a:rPr>
              <a:t> </a:t>
            </a:r>
            <a:endParaRPr lang="zh-CN" altLang="en-US" dirty="0"/>
          </a:p>
        </p:txBody>
      </p:sp>
      <mc:AlternateContent xmlns:mc="http://schemas.openxmlformats.org/markup-compatibility/2006">
        <mc:Choice xmlns:a14="http://schemas.microsoft.com/office/drawing/2010/main" Requires="a14">
          <p:sp>
            <p:nvSpPr>
              <p:cNvPr id="9" name="矩形 8"/>
              <p:cNvSpPr/>
              <p:nvPr/>
            </p:nvSpPr>
            <p:spPr>
              <a:xfrm>
                <a:off x="251638" y="1317619"/>
                <a:ext cx="6096000" cy="5169535"/>
              </a:xfrm>
              <a:prstGeom prst="rect">
                <a:avLst/>
              </a:prstGeom>
            </p:spPr>
            <p:txBody>
              <a:bodyPr>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实际上，给定当前结点，并不是其所有的后继结点都值得被探索。在某些情况下，主动放弃一些后继结点能够提高搜索效率而不会影响最终搜索结果，甚至能解决无限循环（即算法不停机）问题。放弃扩展部分结点的做法被称为</a:t>
                </a:r>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剪枝（</a:t>
                </a:r>
                <a:r>
                  <a:rPr lang="en-US" altLang="zh-CN" sz="1600" b="1" dirty="0">
                    <a:solidFill>
                      <a:srgbClr val="7030A0"/>
                    </a:solidFill>
                    <a:latin typeface="Times New Roman" panose="02020603050405020304" pitchFamily="18" charset="0"/>
                    <a:ea typeface="楷体_GB2312"/>
                    <a:cs typeface="Times New Roman" panose="02020603050405020304" pitchFamily="18" charset="0"/>
                  </a:rPr>
                  <a:t>pruning</a:t>
                </a:r>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，其对应的搜索算法被称为剪枝搜索。</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中最左侧的路径为</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B</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B</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，这意味着在某些搜索策略下（例如深度优先搜索），算法可能会沿着搜索树的左侧路径在状态</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和状态</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B</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之间陷入无限循环，</a:t>
                </a:r>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即出现环路或回路，搜索算法无法终止，这样算法将不具有完备性</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为了解决算法不完备的问题，一个直观办法是对可能产生环路的结点进行剪枝</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。举例来说，假设某时刻从根结点出发所构建得到的搜索树如</a:t>
                </a:r>
                <a:r>
                  <a:rPr lang="zh-CN" altLang="en-US" sz="1600" dirty="0">
                    <a:solidFill>
                      <a:srgbClr val="000000"/>
                    </a:solidFill>
                    <a:latin typeface="Times New Roman" panose="02020603050405020304" pitchFamily="18" charset="0"/>
                    <a:ea typeface="楷体_GB2312"/>
                    <a:cs typeface="Times New Roman" panose="02020603050405020304" pitchFamily="18" charset="0"/>
                  </a:rPr>
                  <a:t>右</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图所示。图中实线结点表示已经被扩展过，虚线结点为边缘集合中的结点（等待后续处理）。</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对于图</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3.3</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中路径</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A</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G</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而言，</a:t>
                </a:r>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当结点</a:t>
                </a:r>
                <a14:m>
                  <m:oMath xmlns:m="http://schemas.openxmlformats.org/officeDocument/2006/math">
                    <m:r>
                      <a:rPr lang="en-US" altLang="zh-CN" sz="1600" b="1">
                        <a:solidFill>
                          <a:srgbClr val="7030A0"/>
                        </a:solidFill>
                        <a:latin typeface="Cambria Math" panose="02040503050406030204" pitchFamily="18" charset="0"/>
                        <a:ea typeface="楷体_GB2312"/>
                        <a:cs typeface="Times New Roman" panose="02020603050405020304" pitchFamily="18" charset="0"/>
                      </a:rPr>
                      <m:t>𝐆</m:t>
                    </m:r>
                  </m:oMath>
                </a14:m>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被扩展时，此时结点</a:t>
                </a:r>
                <a14:m>
                  <m:oMath xmlns:m="http://schemas.openxmlformats.org/officeDocument/2006/math">
                    <m:r>
                      <a:rPr lang="en-US" altLang="zh-CN" sz="1600" b="1">
                        <a:solidFill>
                          <a:srgbClr val="7030A0"/>
                        </a:solidFill>
                        <a:latin typeface="Cambria Math" panose="02040503050406030204" pitchFamily="18" charset="0"/>
                        <a:ea typeface="楷体_GB2312"/>
                        <a:cs typeface="Times New Roman" panose="02020603050405020304" pitchFamily="18" charset="0"/>
                      </a:rPr>
                      <m:t>𝐆</m:t>
                    </m:r>
                  </m:oMath>
                </a14:m>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被从边缘集合中取出并删除，结点</a:t>
                </a:r>
                <a14:m>
                  <m:oMath xmlns:m="http://schemas.openxmlformats.org/officeDocument/2006/math">
                    <m:r>
                      <a:rPr lang="en-US" altLang="zh-CN" sz="1600" b="1">
                        <a:solidFill>
                          <a:srgbClr val="7030A0"/>
                        </a:solidFill>
                        <a:latin typeface="Cambria Math" panose="02040503050406030204" pitchFamily="18" charset="0"/>
                        <a:ea typeface="楷体_GB2312"/>
                        <a:cs typeface="Times New Roman" panose="02020603050405020304" pitchFamily="18" charset="0"/>
                      </a:rPr>
                      <m:t>𝐆</m:t>
                    </m:r>
                  </m:oMath>
                </a14:m>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的后续结点</a:t>
                </a:r>
                <a14:m>
                  <m:oMath xmlns:m="http://schemas.openxmlformats.org/officeDocument/2006/math">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𝐄</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𝐅</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𝐇</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r>
                      <a:rPr lang="en-US" altLang="zh-CN" sz="1600" b="1">
                        <a:solidFill>
                          <a:srgbClr val="7030A0"/>
                        </a:solidFill>
                        <a:latin typeface="Cambria Math" panose="02040503050406030204" pitchFamily="18" charset="0"/>
                        <a:ea typeface="楷体_GB2312"/>
                        <a:cs typeface="Times New Roman" panose="02020603050405020304" pitchFamily="18" charset="0"/>
                      </a:rPr>
                      <m:t>𝐊</m:t>
                    </m:r>
                    <m:r>
                      <a:rPr lang="en-US" altLang="zh-CN" sz="1600" b="1">
                        <a:solidFill>
                          <a:srgbClr val="7030A0"/>
                        </a:solidFill>
                        <a:latin typeface="Cambria Math" panose="02040503050406030204" pitchFamily="18" charset="0"/>
                        <a:ea typeface="楷体_GB2312"/>
                        <a:cs typeface="Times New Roman" panose="02020603050405020304" pitchFamily="18" charset="0"/>
                      </a:rPr>
                      <m:t>}</m:t>
                    </m:r>
                  </m:oMath>
                </a14:m>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被放入边缘集合。</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对于所得的新边缘集合，第四层最左端的结点</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不应该被拓展，否则会出现从</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出发最后回到</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E</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的环路（</a:t>
                </a:r>
                <a14:m>
                  <m:oMath xmlns:m="http://schemas.openxmlformats.org/officeDocument/2006/math">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G</m:t>
                    </m:r>
                    <m:r>
                      <a:rPr lang="en-US" altLang="zh-CN" sz="1600">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E</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ts val="2200"/>
                  </a:lnSpc>
                  <a:spcAft>
                    <a:spcPts val="0"/>
                  </a:spcAft>
                </a:pP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9" name="矩形 8"/>
              <p:cNvSpPr>
                <a:spLocks noRot="1" noChangeAspect="1" noMove="1" noResize="1" noEditPoints="1" noAdjustHandles="1" noChangeArrowheads="1" noChangeShapeType="1" noTextEdit="1"/>
              </p:cNvSpPr>
              <p:nvPr/>
            </p:nvSpPr>
            <p:spPr>
              <a:xfrm>
                <a:off x="251638" y="1317619"/>
                <a:ext cx="6096000" cy="5169535"/>
              </a:xfrm>
              <a:prstGeom prst="rect">
                <a:avLst/>
              </a:prstGeom>
              <a:blipFill rotWithShape="1">
                <a:blip r:embed="rId1"/>
                <a:stretch>
                  <a:fillRect l="-3" t="-12" r="-1497" b="12"/>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7424707" y="2033123"/>
            <a:ext cx="3308654" cy="34210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有信息（</a:t>
              </a:r>
              <a:r>
                <a:rPr lang="en-US"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informed</a:t>
              </a:r>
              <a:r>
                <a:rPr lang="zh-CN"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）搜索或启发式（</a:t>
              </a:r>
              <a:r>
                <a:rPr lang="en-US"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heuristic</a:t>
              </a:r>
              <a:r>
                <a:rPr lang="zh-CN" altLang="zh-CN"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a:t>
              </a:r>
              <a:endPar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nvGraphicFramePr>
            <p:xfrm>
              <a:off x="1701998" y="1950228"/>
              <a:ext cx="8692309" cy="1767840"/>
            </p:xfrm>
            <a:graphic>
              <a:graphicData uri="http://schemas.openxmlformats.org/drawingml/2006/table">
                <a:tbl>
                  <a:tblPr firstRow="1" bandRow="1">
                    <a:tableStyleId>{5C22544A-7EE6-4342-B048-85BDC9FD1C3A}</a:tableStyleId>
                  </a:tblPr>
                  <a:tblGrid>
                    <a:gridCol w="3065694"/>
                    <a:gridCol w="3348680"/>
                    <a:gridCol w="2277935"/>
                  </a:tblGrid>
                  <a:tr h="50788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2257">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从当前节点</a:t>
                          </a:r>
                          <a14:m>
                            <m:oMath xmlns:m="http://schemas.openxmlformats.org/officeDocument/2006/math">
                              <m:r>
                                <a:rPr lang="en-US" altLang="zh-CN" sz="1400" b="1" i="1" smtClean="0">
                                  <a:latin typeface="Cambria Math" panose="02040503050406030204"/>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出发，根据评价函数来选择后续结点。</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3224">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计算从结点</a:t>
                          </a:r>
                          <a14:m>
                            <m:oMath xmlns:m="http://schemas.openxmlformats.org/officeDocument/2006/math">
                              <m:r>
                                <a:rPr lang="en-US" altLang="zh-CN" sz="1400" b="1" i="1" smtClean="0">
                                  <a:latin typeface="Cambria Math" panose="02040503050406030204"/>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到目标结点之间所形成路径的最小代价值，这里将</a:t>
                          </a:r>
                          <a:r>
                            <a:rPr lang="zh-CN" altLang="en-US" sz="14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两点之间的直线距离作为启发函数</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10" name="表格 9"/>
              <p:cNvGraphicFramePr>
                <a:graphicFrameLocks noGrp="1"/>
              </p:cNvGraphicFramePr>
              <p:nvPr/>
            </p:nvGraphicFramePr>
            <p:xfrm>
              <a:off x="1701998" y="1950228"/>
              <a:ext cx="8692309" cy="1767840"/>
            </p:xfrm>
            <a:graphic>
              <a:graphicData uri="http://schemas.openxmlformats.org/drawingml/2006/table">
                <a:tbl>
                  <a:tblPr firstRow="1" bandRow="1">
                    <a:tableStyleId>{5C22544A-7EE6-4342-B048-85BDC9FD1C3A}</a:tableStyleId>
                  </a:tblPr>
                  <a:tblGrid>
                    <a:gridCol w="3065694"/>
                    <a:gridCol w="3348680"/>
                    <a:gridCol w="2277935"/>
                  </a:tblGrid>
                  <a:tr h="50788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8160">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1520">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19" name="矩形 18"/>
          <p:cNvSpPr/>
          <p:nvPr/>
        </p:nvSpPr>
        <p:spPr>
          <a:xfrm>
            <a:off x="1926469" y="3770861"/>
            <a:ext cx="7938543" cy="338554"/>
          </a:xfrm>
          <a:prstGeom prst="rect">
            <a:avLst/>
          </a:prstGeom>
        </p:spPr>
        <p:txBody>
          <a:bodyPr wrap="square">
            <a:spAutoFit/>
          </a:bodyPr>
          <a:lstStyle/>
          <a:p>
            <a:pPr algn="ct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贪婪最佳优先搜索</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(Greedy best-first search)</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6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r>
              <a:rPr lang="en-US" altLang="zh-CN" sz="1600" b="1"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sz="16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6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6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0" name="矩形 19"/>
          <p:cNvSpPr/>
          <p:nvPr/>
        </p:nvSpPr>
        <p:spPr>
          <a:xfrm>
            <a:off x="4980700" y="5768491"/>
            <a:ext cx="6154249" cy="418063"/>
          </a:xfrm>
          <a:prstGeom prst="rect">
            <a:avLst/>
          </a:prstGeom>
        </p:spPr>
        <p:txBody>
          <a:bodyPr wrap="none">
            <a:spAutoFit/>
          </a:bodyPr>
          <a:lstStyle/>
          <a:p>
            <a:pPr indent="266700" algn="ctr">
              <a:lnSpc>
                <a:spcPct val="150000"/>
              </a:lnSpc>
              <a:spcBef>
                <a:spcPts val="600"/>
              </a:spcBef>
              <a:spcAft>
                <a:spcPts val="0"/>
              </a:spcAft>
            </a:pP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每个城市到目标城市（即城市</a:t>
            </a:r>
            <a:r>
              <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）的直线距离（启发函数取值）</a:t>
            </a:r>
            <a:endPar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矩形: 圆角 6"/>
          <p:cNvSpPr/>
          <p:nvPr/>
        </p:nvSpPr>
        <p:spPr>
          <a:xfrm>
            <a:off x="4709361" y="1305776"/>
            <a:ext cx="3423683" cy="48382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3311387" y="1100759"/>
            <a:ext cx="6109702" cy="602857"/>
          </a:xfrm>
          <a:prstGeom prst="rect">
            <a:avLst/>
          </a:prstGeom>
        </p:spPr>
        <p:txBody>
          <a:bodyPr wrap="square">
            <a:spAutoFit/>
          </a:bodyPr>
          <a:lstStyle/>
          <a:p>
            <a:pPr algn="ctr">
              <a:lnSpc>
                <a:spcPct val="250000"/>
              </a:lnSpc>
              <a:buClr>
                <a:schemeClr val="bg1"/>
              </a:buClr>
              <a:buSzPct val="80000"/>
            </a:pPr>
            <a:r>
              <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两个重要函数：评价函数与启发函数</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4" name="图片 23"/>
          <p:cNvPicPr>
            <a:picLocks noChangeAspect="1"/>
          </p:cNvPicPr>
          <p:nvPr/>
        </p:nvPicPr>
        <p:blipFill>
          <a:blip r:embed="rId2"/>
          <a:stretch>
            <a:fillRect/>
          </a:stretch>
        </p:blipFill>
        <p:spPr>
          <a:xfrm>
            <a:off x="1403497" y="4138615"/>
            <a:ext cx="2280684" cy="1802871"/>
          </a:xfrm>
          <a:prstGeom prst="rect">
            <a:avLst/>
          </a:prstGeom>
        </p:spPr>
      </p:pic>
      <p:sp>
        <p:nvSpPr>
          <p:cNvPr id="6" name="矩形 5"/>
          <p:cNvSpPr/>
          <p:nvPr/>
        </p:nvSpPr>
        <p:spPr>
          <a:xfrm>
            <a:off x="393405" y="5941486"/>
            <a:ext cx="4315956" cy="523220"/>
          </a:xfrm>
          <a:prstGeom prst="rect">
            <a:avLst/>
          </a:prstGeom>
        </p:spPr>
        <p:txBody>
          <a:bodyPr wrap="square">
            <a:spAutoFit/>
          </a:bodyPr>
          <a:lstStyle/>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lang="zh-CN" altLang="en-US" sz="1400" dirty="0"/>
          </a:p>
        </p:txBody>
      </p:sp>
      <p:pic>
        <p:nvPicPr>
          <p:cNvPr id="7" name="图片 6"/>
          <p:cNvPicPr>
            <a:picLocks noChangeAspect="1"/>
          </p:cNvPicPr>
          <p:nvPr/>
        </p:nvPicPr>
        <p:blipFill>
          <a:blip r:embed="rId3"/>
          <a:stretch>
            <a:fillRect/>
          </a:stretch>
        </p:blipFill>
        <p:spPr>
          <a:xfrm>
            <a:off x="5339538" y="4522899"/>
            <a:ext cx="5587012" cy="13283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将启发函数作为评价函数的搜索过程</a:t>
              </a:r>
              <a:endPar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 name="矩形 5"/>
          <p:cNvSpPr/>
          <p:nvPr/>
        </p:nvSpPr>
        <p:spPr>
          <a:xfrm>
            <a:off x="0" y="4646207"/>
            <a:ext cx="6305107" cy="584775"/>
          </a:xfrm>
          <a:prstGeom prst="rect">
            <a:avLst/>
          </a:prstGeom>
        </p:spPr>
        <p:txBody>
          <a:bodyPr wrap="square">
            <a:spAutoFit/>
          </a:bodyPr>
          <a:lstStyle/>
          <a:p>
            <a:pPr algn="ctr"/>
            <a:r>
              <a:rPr lang="zh-CN" altLang="zh-CN" sz="1600" b="1" dirty="0">
                <a:latin typeface="Times New Roman" panose="02020603050405020304" pitchFamily="18" charset="0"/>
                <a:ea typeface="楷体_GB2312"/>
                <a:cs typeface="Times New Roman" panose="02020603050405020304" pitchFamily="18" charset="0"/>
              </a:rPr>
              <a:t>贪婪最佳优先搜索的过程。</a:t>
            </a:r>
            <a:endParaRPr lang="en-US" altLang="zh-CN" sz="1600" b="1" dirty="0">
              <a:latin typeface="Times New Roman" panose="02020603050405020304" pitchFamily="18" charset="0"/>
              <a:ea typeface="楷体_GB2312"/>
              <a:cs typeface="Times New Roman" panose="02020603050405020304" pitchFamily="18" charset="0"/>
            </a:endParaRPr>
          </a:p>
          <a:p>
            <a:pPr algn="ctr"/>
            <a:r>
              <a:rPr lang="zh-CN" altLang="zh-CN" sz="1600" b="1" dirty="0">
                <a:latin typeface="Times New Roman" panose="02020603050405020304" pitchFamily="18" charset="0"/>
                <a:ea typeface="楷体_GB2312"/>
                <a:cs typeface="Times New Roman" panose="02020603050405020304" pitchFamily="18" charset="0"/>
              </a:rPr>
              <a:t>图中边缘结点下数字表示其评价函数取值</a:t>
            </a:r>
            <a:endParaRPr lang="zh-CN" altLang="en-US" sz="1600" dirty="0"/>
          </a:p>
        </p:txBody>
      </p:sp>
      <p:sp>
        <p:nvSpPr>
          <p:cNvPr id="7" name="矩形 6"/>
          <p:cNvSpPr/>
          <p:nvPr/>
        </p:nvSpPr>
        <p:spPr>
          <a:xfrm>
            <a:off x="42530" y="5403057"/>
            <a:ext cx="6053470" cy="1107996"/>
          </a:xfrm>
          <a:prstGeom prst="rect">
            <a:avLst/>
          </a:prstGeom>
        </p:spPr>
        <p:txBody>
          <a:bodyPr wrap="square">
            <a:spAutoFit/>
          </a:bodyPr>
          <a:lstStyle/>
          <a:p>
            <a:pPr marL="285750" indent="-285750" algn="just">
              <a:spcBef>
                <a:spcPts val="600"/>
              </a:spcBef>
              <a:spcAft>
                <a:spcPts val="6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图中仍然用实线结点表示已经被扩展过的结点，虚线结点表示边缘结点。</a:t>
            </a:r>
            <a:endParaRPr lang="en-US" altLang="zh-CN" sz="14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spcBef>
                <a:spcPts val="600"/>
              </a:spcBef>
              <a:spcAft>
                <a:spcPts val="6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楷体_GB2312"/>
                <a:cs typeface="Times New Roman" panose="02020603050405020304" pitchFamily="18" charset="0"/>
              </a:rPr>
              <a:t>边缘结点下的数字表示该结点到目标结点的直线距离，这一距离取值被用来评价当前结点的后续结点选择。需要提醒的是，这一距离取值既是启发函数取值，也是评价函数取值。</a:t>
            </a: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p:sp>
        <p:nvSpPr>
          <p:cNvPr id="33" name="矩形 32"/>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pic>
        <p:nvPicPr>
          <p:cNvPr id="8" name="图片 7"/>
          <p:cNvPicPr>
            <a:picLocks noChangeAspect="1"/>
          </p:cNvPicPr>
          <p:nvPr/>
        </p:nvPicPr>
        <p:blipFill>
          <a:blip r:embed="rId1"/>
          <a:stretch>
            <a:fillRect/>
          </a:stretch>
        </p:blipFill>
        <p:spPr>
          <a:xfrm>
            <a:off x="1049918" y="1508077"/>
            <a:ext cx="4680191" cy="2946551"/>
          </a:xfrm>
          <a:prstGeom prst="rect">
            <a:avLst/>
          </a:prstGeom>
        </p:spPr>
      </p:pic>
      <p:pic>
        <p:nvPicPr>
          <p:cNvPr id="19" name="图片 18"/>
          <p:cNvPicPr>
            <a:picLocks noChangeAspect="1"/>
          </p:cNvPicPr>
          <p:nvPr/>
        </p:nvPicPr>
        <p:blipFill>
          <a:blip r:embed="rId2"/>
          <a:stretch>
            <a:fillRect/>
          </a:stretch>
        </p:blipFill>
        <p:spPr>
          <a:xfrm>
            <a:off x="6751674" y="1436217"/>
            <a:ext cx="3689498" cy="2196541"/>
          </a:xfrm>
          <a:prstGeom prst="rect">
            <a:avLst/>
          </a:prstGeom>
        </p:spPr>
      </p:pic>
      <p:sp>
        <p:nvSpPr>
          <p:cNvPr id="20" name="矩形 19"/>
          <p:cNvSpPr/>
          <p:nvPr/>
        </p:nvSpPr>
        <p:spPr>
          <a:xfrm>
            <a:off x="6645350" y="3635082"/>
            <a:ext cx="4315956" cy="523220"/>
          </a:xfrm>
          <a:prstGeom prst="rect">
            <a:avLst/>
          </a:prstGeom>
        </p:spPr>
        <p:txBody>
          <a:bodyPr wrap="square">
            <a:spAutoFit/>
          </a:bodyPr>
          <a:lstStyle/>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lang="zh-CN" altLang="en-US" sz="1400" dirty="0"/>
          </a:p>
        </p:txBody>
      </p:sp>
      <p:sp>
        <p:nvSpPr>
          <p:cNvPr id="21" name="矩形 20"/>
          <p:cNvSpPr/>
          <p:nvPr/>
        </p:nvSpPr>
        <p:spPr>
          <a:xfrm>
            <a:off x="6037751" y="5433828"/>
            <a:ext cx="6154249" cy="418063"/>
          </a:xfrm>
          <a:prstGeom prst="rect">
            <a:avLst/>
          </a:prstGeom>
        </p:spPr>
        <p:txBody>
          <a:bodyPr wrap="none">
            <a:spAutoFit/>
          </a:bodyPr>
          <a:lstStyle/>
          <a:p>
            <a:pPr indent="266700" algn="ctr">
              <a:lnSpc>
                <a:spcPct val="150000"/>
              </a:lnSpc>
              <a:spcBef>
                <a:spcPts val="600"/>
              </a:spcBef>
              <a:spcAft>
                <a:spcPts val="0"/>
              </a:spcAft>
            </a:pP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每个城市到目标城市（即城市</a:t>
            </a:r>
            <a:r>
              <a:rPr lang="en-US"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rPr>
              <a:t>）的直线距离（启发函数取值）</a:t>
            </a:r>
            <a:endParaRPr lang="zh-CN" altLang="zh-CN" sz="16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2" name="图片 21"/>
          <p:cNvPicPr>
            <a:picLocks noChangeAspect="1"/>
          </p:cNvPicPr>
          <p:nvPr/>
        </p:nvPicPr>
        <p:blipFill>
          <a:blip r:embed="rId3"/>
          <a:stretch>
            <a:fillRect/>
          </a:stretch>
        </p:blipFill>
        <p:spPr>
          <a:xfrm>
            <a:off x="6396589" y="4188236"/>
            <a:ext cx="5587012" cy="13283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将启发函数作为评价函数的搜索过程</a:t>
              </a:r>
              <a:endPar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 name="矩形 5"/>
          <p:cNvSpPr/>
          <p:nvPr/>
        </p:nvSpPr>
        <p:spPr>
          <a:xfrm>
            <a:off x="-122747" y="5900008"/>
            <a:ext cx="6305107" cy="338554"/>
          </a:xfrm>
          <a:prstGeom prst="rect">
            <a:avLst/>
          </a:prstGeom>
        </p:spPr>
        <p:txBody>
          <a:bodyPr wrap="square">
            <a:spAutoFit/>
          </a:bodyPr>
          <a:lstStyle/>
          <a:p>
            <a:pPr algn="ctr"/>
            <a:r>
              <a:rPr lang="zh-CN" altLang="zh-CN" sz="1600" b="1" dirty="0">
                <a:latin typeface="Times New Roman" panose="02020603050405020304" pitchFamily="18" charset="0"/>
                <a:ea typeface="楷体_GB2312"/>
                <a:cs typeface="Times New Roman" panose="02020603050405020304" pitchFamily="18" charset="0"/>
              </a:rPr>
              <a:t>贪婪最佳优先搜索的过程</a:t>
            </a:r>
            <a:endParaRPr lang="en-US" altLang="zh-CN" sz="1600" b="1" dirty="0">
              <a:latin typeface="Times New Roman" panose="02020603050405020304" pitchFamily="18" charset="0"/>
              <a:ea typeface="楷体_GB231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 name="矩形: 圆角 6"/>
              <p:cNvSpPr/>
              <p:nvPr/>
            </p:nvSpPr>
            <p:spPr>
              <a:xfrm>
                <a:off x="2591579" y="1457749"/>
                <a:ext cx="6608349" cy="1051438"/>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算法找到了一条从起始结点到目标结点的路径</a:t>
                </a:r>
                <a14:m>
                  <m:oMath xmlns:m="http://schemas.openxmlformats.org/officeDocument/2006/math">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H</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J</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K</m:t>
                    </m:r>
                  </m:oMath>
                </a14:m>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但这条路径并不是最短路径，实际上最短路径为</a:t>
                </a:r>
                <a14:m>
                  <m:oMath xmlns:m="http://schemas.openxmlformats.org/officeDocument/2006/math">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G</m:t>
                    </m:r>
                    <m: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b="1">
                        <a:solidFill>
                          <a:srgbClr val="FFFFCC"/>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K</m:t>
                    </m:r>
                  </m:oMath>
                </a14:m>
                <a:endParaRPr lang="zh-CN" altLang="en-US"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0" name="矩形: 圆角 6"/>
              <p:cNvSpPr>
                <a:spLocks noRot="1" noChangeAspect="1" noMove="1" noResize="1" noEditPoints="1" noAdjustHandles="1" noChangeArrowheads="1" noChangeShapeType="1" noTextEdit="1"/>
              </p:cNvSpPr>
              <p:nvPr/>
            </p:nvSpPr>
            <p:spPr>
              <a:xfrm>
                <a:off x="2591579" y="1457749"/>
                <a:ext cx="6608349" cy="1051438"/>
              </a:xfrm>
              <a:prstGeom prst="roundRect">
                <a:avLst>
                  <a:gd name="adj" fmla="val 0"/>
                </a:avLst>
              </a:prstGeom>
              <a:blipFill rotWithShape="1">
                <a:blip r:embed="rId1"/>
                <a:stretch>
                  <a:fillRect l="-2" t="-40" r="1" b="29"/>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6112668" y="2794261"/>
                <a:ext cx="2842445" cy="369332"/>
              </a:xfrm>
              <a:prstGeom prst="rect">
                <a:avLst/>
              </a:prstGeom>
            </p:spPr>
            <p:txBody>
              <a:bodyPr wrap="none">
                <a:spAutoFit/>
              </a:bodyPr>
              <a:lstStyle/>
              <a:p>
                <a14:m>
                  <m:oMath xmlns:m="http://schemas.openxmlformats.org/officeDocument/2006/math">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H</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J</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K</m:t>
                    </m:r>
                  </m:oMath>
                </a14:m>
                <a:r>
                  <a:rPr lang="zh-CN" altLang="en-US" dirty="0">
                    <a:solidFill>
                      <a:schemeClr val="tx1"/>
                    </a:solidFill>
                    <a:effectLst/>
                  </a:rPr>
                  <a:t>  （</a:t>
                </a:r>
                <a:r>
                  <a:rPr lang="en-US" altLang="zh-CN" dirty="0">
                    <a:sym typeface="Wingdings 2" panose="05020102010507070707" pitchFamily="18" charset="2"/>
                  </a:rPr>
                  <a:t></a:t>
                </a:r>
                <a:r>
                  <a:rPr lang="zh-CN" altLang="en-US" dirty="0">
                    <a:solidFill>
                      <a:schemeClr val="tx1"/>
                    </a:solidFill>
                    <a:effectLst/>
                  </a:rPr>
                  <a:t>）</a:t>
                </a:r>
                <a:endParaRPr lang="zh-CN" altLang="en-US" dirty="0">
                  <a:solidFill>
                    <a:schemeClr val="tx1"/>
                  </a:solidFill>
                  <a:effectLst/>
                </a:endParaRPr>
              </a:p>
            </p:txBody>
          </p:sp>
        </mc:Choice>
        <mc:Fallback>
          <p:sp>
            <p:nvSpPr>
              <p:cNvPr id="9" name="矩形 8"/>
              <p:cNvSpPr>
                <a:spLocks noRot="1" noChangeAspect="1" noMove="1" noResize="1" noEditPoints="1" noAdjustHandles="1" noChangeArrowheads="1" noChangeShapeType="1" noTextEdit="1"/>
              </p:cNvSpPr>
              <p:nvPr/>
            </p:nvSpPr>
            <p:spPr>
              <a:xfrm>
                <a:off x="6112668" y="2794261"/>
                <a:ext cx="2842445" cy="369332"/>
              </a:xfrm>
              <a:prstGeom prst="rect">
                <a:avLst/>
              </a:prstGeom>
              <a:blipFill rotWithShape="1">
                <a:blip r:embed="rId2"/>
                <a:stretch>
                  <a:fillRect l="-6" t="-71" r="12"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9239538" y="4187672"/>
                <a:ext cx="2226892" cy="369332"/>
              </a:xfrm>
              <a:prstGeom prst="rect">
                <a:avLst/>
              </a:prstGeom>
            </p:spPr>
            <p:txBody>
              <a:bodyPr wrap="none">
                <a:spAutoFit/>
              </a:bodyPr>
              <a:lstStyle/>
              <a:p>
                <a14:m>
                  <m:oMath xmlns:m="http://schemas.openxmlformats.org/officeDocument/2006/math">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G</m:t>
                    </m:r>
                    <m: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b="1" smtClean="0">
                        <a:solidFill>
                          <a:schemeClr val="tx1"/>
                        </a:solidFill>
                        <a:effectLst/>
                        <a:latin typeface="Cambria Math" panose="02040503050406030204" pitchFamily="18" charset="0"/>
                        <a:ea typeface="微软雅黑" panose="020B0503020204020204" pitchFamily="34" charset="-122"/>
                        <a:cs typeface="Times New Roman" panose="02020603050405020304" pitchFamily="18" charset="0"/>
                      </a:rPr>
                      <m:t>K</m:t>
                    </m:r>
                  </m:oMath>
                </a14:m>
                <a:r>
                  <a:rPr lang="zh-CN" altLang="en-US" dirty="0">
                    <a:solidFill>
                      <a:schemeClr val="tx1"/>
                    </a:solidFill>
                    <a:effectLst/>
                  </a:rPr>
                  <a:t> </a:t>
                </a:r>
                <a:r>
                  <a:rPr lang="en-US" altLang="zh-CN" dirty="0">
                    <a:solidFill>
                      <a:schemeClr val="tx1"/>
                    </a:solidFill>
                    <a:effectLst/>
                  </a:rPr>
                  <a:t>(</a:t>
                </a:r>
                <a:r>
                  <a:rPr lang="zh-CN" altLang="en-US" dirty="0">
                    <a:solidFill>
                      <a:schemeClr val="tx1"/>
                    </a:solidFill>
                    <a:effectLst/>
                  </a:rPr>
                  <a:t>✔</a:t>
                </a:r>
                <a:r>
                  <a:rPr lang="en-US" altLang="zh-CN" dirty="0">
                    <a:solidFill>
                      <a:schemeClr val="tx1"/>
                    </a:solidFill>
                    <a:effectLst/>
                  </a:rPr>
                  <a:t>)</a:t>
                </a:r>
                <a:endParaRPr lang="zh-CN" altLang="en-US" dirty="0">
                  <a:solidFill>
                    <a:schemeClr val="tx1"/>
                  </a:solidFill>
                  <a:effectLst/>
                </a:endParaRPr>
              </a:p>
            </p:txBody>
          </p:sp>
        </mc:Choice>
        <mc:Fallback>
          <p:sp>
            <p:nvSpPr>
              <p:cNvPr id="10" name="矩形 9"/>
              <p:cNvSpPr>
                <a:spLocks noRot="1" noChangeAspect="1" noMove="1" noResize="1" noEditPoints="1" noAdjustHandles="1" noChangeArrowheads="1" noChangeShapeType="1" noTextEdit="1"/>
              </p:cNvSpPr>
              <p:nvPr/>
            </p:nvSpPr>
            <p:spPr>
              <a:xfrm>
                <a:off x="9239538" y="4187672"/>
                <a:ext cx="2226892" cy="369332"/>
              </a:xfrm>
              <a:prstGeom prst="rect">
                <a:avLst/>
              </a:prstGeom>
              <a:blipFill rotWithShape="1">
                <a:blip r:embed="rId3"/>
                <a:stretch>
                  <a:fillRect l="-13" t="-131" r="11" b="66"/>
                </a:stretch>
              </a:blipFill>
            </p:spPr>
            <p:txBody>
              <a:bodyPr/>
              <a:lstStyle/>
              <a:p>
                <a:r>
                  <a:rPr lang="zh-CN" altLang="en-US">
                    <a:noFill/>
                  </a:rPr>
                  <a:t> </a:t>
                </a:r>
              </a:p>
            </p:txBody>
          </p:sp>
        </mc:Fallback>
      </mc:AlternateContent>
      <p:sp>
        <p:nvSpPr>
          <p:cNvPr id="11" name="矩形 10"/>
          <p:cNvSpPr/>
          <p:nvPr/>
        </p:nvSpPr>
        <p:spPr>
          <a:xfrm>
            <a:off x="9289415" y="4636770"/>
            <a:ext cx="1915795" cy="337185"/>
          </a:xfrm>
          <a:prstGeom prst="rect">
            <a:avLst/>
          </a:prstGeom>
        </p:spPr>
        <p:txBody>
          <a:bodyPr wrap="square">
            <a:spAutoFit/>
          </a:bodyPr>
          <a:lstStyle/>
          <a:p>
            <a:pPr algn="ct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真正的最短路线</a:t>
            </a:r>
            <a:endParaRPr lang="zh-CN" altLang="en-US" sz="1600" dirty="0"/>
          </a:p>
        </p:txBody>
      </p:sp>
      <p:sp>
        <p:nvSpPr>
          <p:cNvPr id="33" name="矩形 32"/>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pic>
        <p:nvPicPr>
          <p:cNvPr id="17" name="图片 16"/>
          <p:cNvPicPr>
            <a:picLocks noChangeAspect="1"/>
          </p:cNvPicPr>
          <p:nvPr/>
        </p:nvPicPr>
        <p:blipFill>
          <a:blip r:embed="rId4"/>
          <a:stretch>
            <a:fillRect/>
          </a:stretch>
        </p:blipFill>
        <p:spPr>
          <a:xfrm>
            <a:off x="389890" y="2509520"/>
            <a:ext cx="5360035" cy="3375660"/>
          </a:xfrm>
          <a:prstGeom prst="rect">
            <a:avLst/>
          </a:prstGeom>
        </p:spPr>
      </p:pic>
      <p:pic>
        <p:nvPicPr>
          <p:cNvPr id="18" name="图片 17"/>
          <p:cNvPicPr>
            <a:picLocks noChangeAspect="1"/>
          </p:cNvPicPr>
          <p:nvPr/>
        </p:nvPicPr>
        <p:blipFill>
          <a:blip r:embed="rId5"/>
          <a:stretch>
            <a:fillRect/>
          </a:stretch>
        </p:blipFill>
        <p:spPr>
          <a:xfrm>
            <a:off x="5792470" y="3376930"/>
            <a:ext cx="3407410" cy="2028825"/>
          </a:xfrm>
          <a:prstGeom prst="rect">
            <a:avLst/>
          </a:prstGeom>
        </p:spPr>
      </p:pic>
      <p:sp>
        <p:nvSpPr>
          <p:cNvPr id="19" name="矩形 18"/>
          <p:cNvSpPr/>
          <p:nvPr/>
        </p:nvSpPr>
        <p:spPr>
          <a:xfrm>
            <a:off x="5980430" y="5405755"/>
            <a:ext cx="3308985" cy="521970"/>
          </a:xfrm>
          <a:prstGeom prst="rect">
            <a:avLst/>
          </a:prstGeom>
        </p:spPr>
        <p:txBody>
          <a:bodyPr wrap="square">
            <a:spAutoFit/>
          </a:bodyPr>
          <a:lstStyle/>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lang="zh-CN" alt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26746" y="884732"/>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贪婪最佳优先搜索</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为什么会失败</a:t>
              </a:r>
              <a:endParaRPr lang="zh-CN" altLang="en-US"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7" name="组合 16"/>
          <p:cNvGrpSpPr/>
          <p:nvPr/>
        </p:nvGrpSpPr>
        <p:grpSpPr>
          <a:xfrm>
            <a:off x="1809492" y="781723"/>
            <a:ext cx="818922" cy="818922"/>
            <a:chOff x="4082479" y="2760704"/>
            <a:chExt cx="1485324" cy="1485324"/>
          </a:xfrm>
        </p:grpSpPr>
        <p:sp>
          <p:nvSpPr>
            <p:cNvPr id="18" name="立方体 17"/>
            <p:cNvSpPr/>
            <p:nvPr/>
          </p:nvSpPr>
          <p:spPr>
            <a:xfrm rot="2700000">
              <a:off x="4082479" y="2760704"/>
              <a:ext cx="1485324" cy="1485324"/>
            </a:xfrm>
            <a:prstGeom prst="cube">
              <a:avLst>
                <a:gd name="adj" fmla="val 6189"/>
              </a:avLst>
            </a:prstGeom>
            <a:gradFill>
              <a:gsLst>
                <a:gs pos="0">
                  <a:srgbClr val="016773"/>
                </a:gs>
                <a:gs pos="26000">
                  <a:srgbClr val="007684"/>
                </a:gs>
                <a:gs pos="100000">
                  <a:srgbClr val="81C7C9"/>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9" name="组合 18"/>
            <p:cNvGrpSpPr/>
            <p:nvPr/>
          </p:nvGrpSpPr>
          <p:grpSpPr>
            <a:xfrm>
              <a:off x="4494284" y="2979307"/>
              <a:ext cx="607190" cy="1121821"/>
              <a:chOff x="9632752" y="7542709"/>
              <a:chExt cx="890113" cy="1644542"/>
            </a:xfrm>
          </p:grpSpPr>
          <p:sp>
            <p:nvSpPr>
              <p:cNvPr id="22" name="任意多边形 30"/>
              <p:cNvSpPr/>
              <p:nvPr/>
            </p:nvSpPr>
            <p:spPr>
              <a:xfrm>
                <a:off x="9632752" y="7542709"/>
                <a:ext cx="890113" cy="1151185"/>
              </a:xfrm>
              <a:custGeom>
                <a:avLst/>
                <a:gdLst/>
                <a:ahLst/>
                <a:cxnLst/>
                <a:rect l="l" t="t" r="r" b="b"/>
                <a:pathLst>
                  <a:path w="890113" h="1151186">
                    <a:moveTo>
                      <a:pt x="393664" y="0"/>
                    </a:moveTo>
                    <a:cubicBezTo>
                      <a:pt x="550582" y="0"/>
                      <a:pt x="672552" y="35975"/>
                      <a:pt x="759577" y="107924"/>
                    </a:cubicBezTo>
                    <a:cubicBezTo>
                      <a:pt x="846601" y="179873"/>
                      <a:pt x="890113" y="277175"/>
                      <a:pt x="890113" y="399832"/>
                    </a:cubicBezTo>
                    <a:cubicBezTo>
                      <a:pt x="890113" y="478633"/>
                      <a:pt x="872297" y="551267"/>
                      <a:pt x="836665" y="617735"/>
                    </a:cubicBezTo>
                    <a:cubicBezTo>
                      <a:pt x="801033" y="684202"/>
                      <a:pt x="739705" y="752725"/>
                      <a:pt x="652681" y="823303"/>
                    </a:cubicBezTo>
                    <a:cubicBezTo>
                      <a:pt x="579361" y="881548"/>
                      <a:pt x="532594" y="927287"/>
                      <a:pt x="512380" y="960520"/>
                    </a:cubicBezTo>
                    <a:cubicBezTo>
                      <a:pt x="492166" y="993754"/>
                      <a:pt x="482059" y="1033669"/>
                      <a:pt x="482059" y="1080264"/>
                    </a:cubicBezTo>
                    <a:lnTo>
                      <a:pt x="482059" y="1151186"/>
                    </a:lnTo>
                    <a:lnTo>
                      <a:pt x="210708" y="1151186"/>
                    </a:lnTo>
                    <a:lnTo>
                      <a:pt x="210708" y="1054568"/>
                    </a:lnTo>
                    <a:cubicBezTo>
                      <a:pt x="210708" y="981249"/>
                      <a:pt x="224070" y="918722"/>
                      <a:pt x="250794" y="866987"/>
                    </a:cubicBezTo>
                    <a:cubicBezTo>
                      <a:pt x="277518" y="815252"/>
                      <a:pt x="322400" y="763346"/>
                      <a:pt x="385441" y="711268"/>
                    </a:cubicBezTo>
                    <a:cubicBezTo>
                      <a:pt x="458076" y="651653"/>
                      <a:pt x="506384" y="602831"/>
                      <a:pt x="530367" y="564801"/>
                    </a:cubicBezTo>
                    <a:cubicBezTo>
                      <a:pt x="554350" y="526770"/>
                      <a:pt x="566342" y="485828"/>
                      <a:pt x="566342" y="441973"/>
                    </a:cubicBezTo>
                    <a:cubicBezTo>
                      <a:pt x="566342" y="391266"/>
                      <a:pt x="548526" y="350838"/>
                      <a:pt x="512894" y="320688"/>
                    </a:cubicBezTo>
                    <a:cubicBezTo>
                      <a:pt x="477262" y="290537"/>
                      <a:pt x="426213" y="275462"/>
                      <a:pt x="359745" y="275462"/>
                    </a:cubicBezTo>
                    <a:cubicBezTo>
                      <a:pt x="230922" y="275462"/>
                      <a:pt x="111007" y="323428"/>
                      <a:pt x="0" y="419361"/>
                    </a:cubicBezTo>
                    <a:lnTo>
                      <a:pt x="0" y="102785"/>
                    </a:lnTo>
                    <a:cubicBezTo>
                      <a:pt x="122656" y="34262"/>
                      <a:pt x="253877" y="0"/>
                      <a:pt x="393664"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3" name="任意多边形 28"/>
              <p:cNvSpPr/>
              <p:nvPr/>
            </p:nvSpPr>
            <p:spPr>
              <a:xfrm>
                <a:off x="9792059" y="8843951"/>
                <a:ext cx="377218" cy="343300"/>
              </a:xfrm>
              <a:custGeom>
                <a:avLst/>
                <a:gdLst/>
                <a:ahLst/>
                <a:cxnLst/>
                <a:rect l="l" t="t" r="r" b="b"/>
                <a:pathLst>
                  <a:path w="377218" h="343300">
                    <a:moveTo>
                      <a:pt x="188095" y="0"/>
                    </a:moveTo>
                    <a:cubicBezTo>
                      <a:pt x="240173" y="0"/>
                      <a:pt x="284713" y="16788"/>
                      <a:pt x="321715" y="50364"/>
                    </a:cubicBezTo>
                    <a:cubicBezTo>
                      <a:pt x="358717" y="83941"/>
                      <a:pt x="377218" y="124711"/>
                      <a:pt x="377218" y="172677"/>
                    </a:cubicBezTo>
                    <a:cubicBezTo>
                      <a:pt x="377218" y="219273"/>
                      <a:pt x="358717" y="259359"/>
                      <a:pt x="321715" y="292935"/>
                    </a:cubicBezTo>
                    <a:cubicBezTo>
                      <a:pt x="284713" y="326512"/>
                      <a:pt x="240173" y="343300"/>
                      <a:pt x="188095" y="343300"/>
                    </a:cubicBezTo>
                    <a:cubicBezTo>
                      <a:pt x="135332" y="343300"/>
                      <a:pt x="90793" y="326340"/>
                      <a:pt x="54475" y="292421"/>
                    </a:cubicBezTo>
                    <a:cubicBezTo>
                      <a:pt x="18158" y="258503"/>
                      <a:pt x="0" y="218588"/>
                      <a:pt x="0" y="172677"/>
                    </a:cubicBezTo>
                    <a:cubicBezTo>
                      <a:pt x="0" y="125397"/>
                      <a:pt x="18158" y="84797"/>
                      <a:pt x="54475" y="50878"/>
                    </a:cubicBezTo>
                    <a:cubicBezTo>
                      <a:pt x="90793" y="16959"/>
                      <a:pt x="135332" y="0"/>
                      <a:pt x="188095" y="0"/>
                    </a:cubicBezTo>
                    <a:close/>
                  </a:path>
                </a:pathLst>
              </a:custGeom>
              <a:solidFill>
                <a:schemeClr val="bg1"/>
              </a:solidFill>
              <a:ln>
                <a:noFill/>
              </a:ln>
              <a:effectLst>
                <a:outerShdw blurRad="63500" dist="25400" dir="2700000" sx="103000" sy="103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grpSp>
      </p:grpSp>
      <mc:AlternateContent xmlns:mc="http://schemas.openxmlformats.org/markup-compatibility/2006">
        <mc:Choice xmlns:a14="http://schemas.microsoft.com/office/drawing/2010/main" Requires="a14">
          <p:sp>
            <p:nvSpPr>
              <p:cNvPr id="7" name="矩形 6"/>
              <p:cNvSpPr/>
              <p:nvPr/>
            </p:nvSpPr>
            <p:spPr>
              <a:xfrm>
                <a:off x="852473" y="1914804"/>
                <a:ext cx="6096000" cy="4308487"/>
              </a:xfrm>
              <a:prstGeom prst="rect">
                <a:avLst/>
              </a:prstGeom>
            </p:spPr>
            <p:txBody>
              <a:bodyPr>
                <a:spAutoFit/>
              </a:bodyPr>
              <a:lstStyle/>
              <a:p>
                <a:pPr marL="285750" indent="-285750" algn="just">
                  <a:lnSpc>
                    <a:spcPts val="22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贪婪最佳优先搜索算法采用了排除环路的剪枝方法，因此它是完备的，即总是可以找到一个解。但是该算法并不是最优的。</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在最坏的情况下，贪婪最佳优先搜索算法时间和空间复杂度均为</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O</m:t>
                    </m:r>
                    <m:r>
                      <a:rPr lang="en-US" altLang="zh-CN">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𝑏</m:t>
                        </m:r>
                      </m:e>
                      <m:sup>
                        <m:r>
                          <a:rPr lang="en-US" altLang="zh-CN" i="1">
                            <a:solidFill>
                              <a:srgbClr val="000000"/>
                            </a:solidFill>
                            <a:latin typeface="Cambria Math" panose="02040503050406030204" pitchFamily="18" charset="0"/>
                            <a:ea typeface="楷体_GB2312"/>
                            <a:cs typeface="Times New Roman" panose="02020603050405020304" pitchFamily="18" charset="0"/>
                          </a:rPr>
                          <m:t>𝑚</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𝑏</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分别表示搜索树的分支因子和最大深度。当然，如果不排除环路，贪婪最佳优先搜索算法是不完备的。</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贪婪最佳优先搜索算法的问题在于其总是贪婪地扩展与目标结点之间代价最小（直线距离最近）的结点，而不考虑从初始结点到达该结点所需的代价。</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ts val="2200"/>
                  </a:lnSpc>
                  <a:spcAft>
                    <a:spcPts val="0"/>
                  </a:spcAft>
                  <a:buFont typeface="Wingdings" panose="05000000000000000000" pitchFamily="2" charset="2"/>
                  <a:buChar char="l"/>
                </a:pPr>
                <a:r>
                  <a:rPr lang="zh-CN" altLang="zh-CN" dirty="0">
                    <a:solidFill>
                      <a:srgbClr val="000000"/>
                    </a:solidFill>
                    <a:latin typeface="Times New Roman" panose="02020603050405020304" pitchFamily="18" charset="0"/>
                    <a:ea typeface="楷体_GB2312"/>
                    <a:cs typeface="Times New Roman" panose="02020603050405020304" pitchFamily="18" charset="0"/>
                  </a:rPr>
                  <a:t>在</a:t>
                </a:r>
                <a:r>
                  <a:rPr lang="zh-CN" altLang="en-US" dirty="0">
                    <a:solidFill>
                      <a:srgbClr val="000000"/>
                    </a:solidFill>
                    <a:latin typeface="Times New Roman" panose="02020603050405020304" pitchFamily="18" charset="0"/>
                    <a:ea typeface="楷体_GB2312"/>
                    <a:cs typeface="Times New Roman" panose="02020603050405020304" pitchFamily="18" charset="0"/>
                  </a:rPr>
                  <a:t>上述搜索步骤</a:t>
                </a:r>
                <a:r>
                  <a:rPr lang="zh-CN" altLang="zh-CN" dirty="0">
                    <a:solidFill>
                      <a:srgbClr val="000000"/>
                    </a:solidFill>
                    <a:latin typeface="Times New Roman" panose="02020603050405020304" pitchFamily="18" charset="0"/>
                    <a:ea typeface="楷体_GB2312"/>
                    <a:cs typeface="Times New Roman" panose="02020603050405020304" pitchFamily="18" charset="0"/>
                  </a:rPr>
                  <a:t>中，虽然第四步扩展的</a:t>
                </a:r>
                <a:r>
                  <a:rPr lang="en-US" altLang="zh-CN" dirty="0">
                    <a:solidFill>
                      <a:srgbClr val="000000"/>
                    </a:solidFill>
                    <a:latin typeface="Times New Roman" panose="02020603050405020304" pitchFamily="18" charset="0"/>
                    <a:ea typeface="楷体_GB2312"/>
                    <a:cs typeface="Times New Roman" panose="02020603050405020304" pitchFamily="18" charset="0"/>
                  </a:rPr>
                  <a:t>J</a:t>
                </a:r>
                <a:r>
                  <a:rPr lang="zh-CN" altLang="zh-CN" dirty="0">
                    <a:solidFill>
                      <a:srgbClr val="000000"/>
                    </a:solidFill>
                    <a:latin typeface="Times New Roman" panose="02020603050405020304" pitchFamily="18" charset="0"/>
                    <a:ea typeface="楷体_GB2312"/>
                    <a:cs typeface="Times New Roman" panose="02020603050405020304" pitchFamily="18" charset="0"/>
                  </a:rPr>
                  <a:t>结点距离目标结点的估计代价很小（取值为</a:t>
                </a:r>
                <a:r>
                  <a:rPr lang="en-US" altLang="zh-CN" dirty="0">
                    <a:solidFill>
                      <a:srgbClr val="000000"/>
                    </a:solidFill>
                    <a:latin typeface="Times New Roman" panose="02020603050405020304" pitchFamily="18" charset="0"/>
                    <a:ea typeface="楷体_GB2312"/>
                    <a:cs typeface="Times New Roman" panose="02020603050405020304" pitchFamily="18" charset="0"/>
                  </a:rPr>
                  <a:t>3</a:t>
                </a:r>
                <a:r>
                  <a:rPr lang="zh-CN" altLang="zh-CN" dirty="0">
                    <a:solidFill>
                      <a:srgbClr val="000000"/>
                    </a:solidFill>
                    <a:latin typeface="Times New Roman" panose="02020603050405020304" pitchFamily="18" charset="0"/>
                    <a:ea typeface="楷体_GB2312"/>
                    <a:cs typeface="Times New Roman" panose="02020603050405020304" pitchFamily="18" charset="0"/>
                  </a:rPr>
                  <a:t>），但从起始结点到达该结点的路径</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A</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E</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H</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J</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代价为</a:t>
                </a:r>
                <a:r>
                  <a:rPr lang="en-US" altLang="zh-CN" dirty="0">
                    <a:solidFill>
                      <a:srgbClr val="000000"/>
                    </a:solidFill>
                    <a:latin typeface="Times New Roman" panose="02020603050405020304" pitchFamily="18" charset="0"/>
                    <a:ea typeface="楷体_GB2312"/>
                    <a:cs typeface="Times New Roman" panose="02020603050405020304" pitchFamily="18" charset="0"/>
                  </a:rPr>
                  <a:t>17</a:t>
                </a:r>
                <a:r>
                  <a:rPr lang="zh-CN" altLang="zh-CN" dirty="0">
                    <a:solidFill>
                      <a:srgbClr val="000000"/>
                    </a:solidFill>
                    <a:latin typeface="Times New Roman" panose="02020603050405020304" pitchFamily="18" charset="0"/>
                    <a:ea typeface="楷体_GB2312"/>
                    <a:cs typeface="Times New Roman" panose="02020603050405020304" pitchFamily="18" charset="0"/>
                  </a:rPr>
                  <a:t>，已经超过了实际上最短路径的代价（值为</a:t>
                </a:r>
                <a:r>
                  <a:rPr lang="en-US" altLang="zh-CN" dirty="0">
                    <a:solidFill>
                      <a:srgbClr val="000000"/>
                    </a:solidFill>
                    <a:latin typeface="Times New Roman" panose="02020603050405020304" pitchFamily="18" charset="0"/>
                    <a:ea typeface="楷体_GB2312"/>
                    <a:cs typeface="Times New Roman" panose="02020603050405020304" pitchFamily="18" charset="0"/>
                  </a:rPr>
                  <a:t>14</a:t>
                </a:r>
                <a:r>
                  <a:rPr lang="zh-CN" altLang="zh-CN" dirty="0">
                    <a:solidFill>
                      <a:srgbClr val="000000"/>
                    </a:solidFill>
                    <a:latin typeface="Times New Roman" panose="02020603050405020304" pitchFamily="18" charset="0"/>
                    <a:ea typeface="楷体_GB2312"/>
                    <a:cs typeface="Times New Roman" panose="02020603050405020304" pitchFamily="18" charset="0"/>
                  </a:rPr>
                  <a:t>），因此路径</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A</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E</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H</m:t>
                    </m:r>
                    <m:r>
                      <a:rPr lang="en-US" altLang="zh-CN">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J</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并不是一个好的探索方向。</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852473" y="1914804"/>
                <a:ext cx="6096000" cy="4308487"/>
              </a:xfrm>
              <a:prstGeom prst="rect">
                <a:avLst/>
              </a:prstGeom>
              <a:blipFill rotWithShape="1">
                <a:blip r:embed="rId1"/>
                <a:stretch>
                  <a:fillRect l="-5" t="-6" r="5" b="7"/>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rot="18793260">
            <a:off x="7746695" y="953025"/>
            <a:ext cx="2113750" cy="541881"/>
          </a:xfrm>
          <a:prstGeom prst="rect">
            <a:avLst/>
          </a:prstGeom>
        </p:spPr>
      </p:pic>
      <p:sp>
        <p:nvSpPr>
          <p:cNvPr id="37" name="矩形 36"/>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pic>
        <p:nvPicPr>
          <p:cNvPr id="24" name="图片 23"/>
          <p:cNvPicPr>
            <a:picLocks noChangeAspect="1"/>
          </p:cNvPicPr>
          <p:nvPr/>
        </p:nvPicPr>
        <p:blipFill>
          <a:blip r:embed="rId3"/>
          <a:stretch>
            <a:fillRect/>
          </a:stretch>
        </p:blipFill>
        <p:spPr>
          <a:xfrm>
            <a:off x="7618228" y="2349925"/>
            <a:ext cx="2815696" cy="1676323"/>
          </a:xfrm>
          <a:prstGeom prst="rect">
            <a:avLst/>
          </a:prstGeom>
        </p:spPr>
      </p:pic>
      <p:sp>
        <p:nvSpPr>
          <p:cNvPr id="27" name="矩形 26"/>
          <p:cNvSpPr/>
          <p:nvPr/>
        </p:nvSpPr>
        <p:spPr>
          <a:xfrm>
            <a:off x="6902734" y="4173306"/>
            <a:ext cx="4315956" cy="523220"/>
          </a:xfrm>
          <a:prstGeom prst="rect">
            <a:avLst/>
          </a:prstGeom>
        </p:spPr>
        <p:txBody>
          <a:bodyPr wrap="square">
            <a:spAutoFit/>
          </a:bodyPr>
          <a:lstStyle/>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zh-CN" sz="14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endParaRPr lang="zh-CN" altLang="en-US" sz="1400" dirty="0"/>
          </a:p>
        </p:txBody>
      </p:sp>
      <p:sp>
        <p:nvSpPr>
          <p:cNvPr id="28" name="矩形 27"/>
          <p:cNvSpPr/>
          <p:nvPr/>
        </p:nvSpPr>
        <p:spPr>
          <a:xfrm>
            <a:off x="6835670" y="5856554"/>
            <a:ext cx="5440912" cy="377283"/>
          </a:xfrm>
          <a:prstGeom prst="rect">
            <a:avLst/>
          </a:prstGeom>
        </p:spPr>
        <p:txBody>
          <a:bodyPr wrap="none">
            <a:spAutoFit/>
          </a:bodyPr>
          <a:lstStyle/>
          <a:p>
            <a:pPr indent="266700" algn="ctr">
              <a:lnSpc>
                <a:spcPct val="150000"/>
              </a:lnSpc>
              <a:spcBef>
                <a:spcPts val="600"/>
              </a:spcBef>
              <a:spcAft>
                <a:spcPts val="0"/>
              </a:spcAft>
            </a:pPr>
            <a:r>
              <a:rPr lang="zh-CN"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每个城市到目标城市（即城市</a:t>
            </a:r>
            <a:r>
              <a:rPr lang="en-US"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400" b="1" kern="100" dirty="0">
                <a:latin typeface="Times New Roman" panose="02020603050405020304" pitchFamily="18" charset="0"/>
                <a:ea typeface="微软雅黑" panose="020B0503020204020204" pitchFamily="34" charset="-122"/>
                <a:cs typeface="Times New Roman" panose="02020603050405020304" pitchFamily="18" charset="0"/>
              </a:rPr>
              <a:t>）的直线距离（启发函数取值）</a:t>
            </a:r>
            <a:endParaRPr lang="zh-CN" altLang="zh-CN" sz="1400" b="1" kern="1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9" name="图片 28"/>
          <p:cNvPicPr>
            <a:picLocks noChangeAspect="1"/>
          </p:cNvPicPr>
          <p:nvPr/>
        </p:nvPicPr>
        <p:blipFill>
          <a:blip r:embed="rId4"/>
          <a:stretch>
            <a:fillRect/>
          </a:stretch>
        </p:blipFill>
        <p:spPr>
          <a:xfrm>
            <a:off x="7390637" y="4943720"/>
            <a:ext cx="3948890" cy="938883"/>
          </a:xfrm>
          <a:prstGeom prst="rect">
            <a:avLst/>
          </a:prstGeom>
        </p:spPr>
      </p:pic>
      <p:sp>
        <p:nvSpPr>
          <p:cNvPr id="9" name="文本框 8"/>
          <p:cNvSpPr txBox="1"/>
          <p:nvPr/>
        </p:nvSpPr>
        <p:spPr>
          <a:xfrm>
            <a:off x="9829800" y="677545"/>
            <a:ext cx="1969135" cy="1373505"/>
          </a:xfrm>
          <a:prstGeom prst="rect">
            <a:avLst/>
          </a:prstGeom>
          <a:noFill/>
        </p:spPr>
        <p:txBody>
          <a:bodyPr wrap="square" rtlCol="0">
            <a:noAutofit/>
          </a:bodyPr>
          <a:p>
            <a:r>
              <a:rPr lang="en-US" altLang="zh-CN" b="1" dirty="0">
                <a:solidFill>
                  <a:srgbClr val="7030A0"/>
                </a:solidFill>
                <a:latin typeface="Times New Roman" panose="02020603050405020304" pitchFamily="18" charset="0"/>
                <a:ea typeface="楷体_GB2312"/>
                <a:sym typeface="+mn-ea"/>
              </a:rPr>
              <a:t>Dijkstra</a:t>
            </a:r>
            <a:r>
              <a:rPr lang="zh-CN" altLang="en-US" b="1" dirty="0">
                <a:solidFill>
                  <a:srgbClr val="7030A0"/>
                </a:solidFill>
                <a:latin typeface="Times New Roman" panose="02020603050405020304" pitchFamily="18" charset="0"/>
                <a:ea typeface="楷体_GB2312"/>
                <a:sym typeface="+mn-ea"/>
              </a:rPr>
              <a:t>（迪杰斯特拉算法）</a:t>
            </a:r>
            <a:r>
              <a:rPr lang="en-US" altLang="zh-CN" b="1" dirty="0">
                <a:solidFill>
                  <a:srgbClr val="7030A0"/>
                </a:solidFill>
                <a:latin typeface="Times New Roman" panose="02020603050405020304" pitchFamily="18" charset="0"/>
                <a:ea typeface="楷体_GB2312"/>
                <a:sym typeface="+mn-ea"/>
              </a:rPr>
              <a:t>1972</a:t>
            </a:r>
            <a:r>
              <a:rPr lang="zh-CN" altLang="en-US" b="1" dirty="0">
                <a:solidFill>
                  <a:srgbClr val="7030A0"/>
                </a:solidFill>
                <a:latin typeface="Times New Roman" panose="02020603050405020304" pitchFamily="18" charset="0"/>
                <a:ea typeface="楷体_GB2312"/>
                <a:sym typeface="+mn-ea"/>
              </a:rPr>
              <a:t>年获图灵奖，是典型贪婪算法的应用</a:t>
            </a:r>
            <a:endParaRPr lang="zh-CN" altLang="en-US" b="1" dirty="0">
              <a:solidFill>
                <a:srgbClr val="7030A0"/>
              </a:solidFill>
              <a:latin typeface="Times New Roman" panose="02020603050405020304" pitchFamily="18" charset="0"/>
              <a:ea typeface="楷体_GB231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75912" y="677397"/>
            <a:ext cx="7538508" cy="497934"/>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1665"/>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1600" b="1" dirty="0">
                  <a:solidFill>
                    <a:srgbClr val="000000"/>
                  </a:solidFill>
                  <a:latin typeface="Times New Roman" panose="02020603050405020304" pitchFamily="18" charset="0"/>
                  <a:ea typeface="楷体_GB2312"/>
                </a:rPr>
                <a:t>A*</a:t>
              </a:r>
              <a:r>
                <a:rPr lang="zh-CN" altLang="en-US" sz="1600" b="1" dirty="0">
                  <a:solidFill>
                    <a:srgbClr val="000000"/>
                  </a:solidFill>
                  <a:latin typeface="Times New Roman" panose="02020603050405020304" pitchFamily="18" charset="0"/>
                  <a:ea typeface="楷体_GB2312"/>
                </a:rPr>
                <a:t>搜索算法</a:t>
              </a:r>
              <a:r>
                <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：评价函数和启发函数各司其职</a:t>
              </a:r>
              <a:endParaRPr lang="zh-CN" altLang="en-US" sz="160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1" name="矩形 20"/>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nvGraphicFramePr>
            <p:xfrm>
              <a:off x="1834558" y="3231224"/>
              <a:ext cx="8692309" cy="1767840"/>
            </p:xfrm>
            <a:graphic>
              <a:graphicData uri="http://schemas.openxmlformats.org/drawingml/2006/table">
                <a:tbl>
                  <a:tblPr firstRow="1" bandRow="1">
                    <a:tableStyleId>{5C22544A-7EE6-4342-B048-85BDC9FD1C3A}</a:tableStyleId>
                  </a:tblPr>
                  <a:tblGrid>
                    <a:gridCol w="3065694"/>
                    <a:gridCol w="3348680"/>
                    <a:gridCol w="2277935"/>
                  </a:tblGrid>
                  <a:tr h="49615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92257">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从当前节点</a:t>
                          </a:r>
                          <a14:m>
                            <m:oMath xmlns:m="http://schemas.openxmlformats.org/officeDocument/2006/math">
                              <m:r>
                                <a:rPr lang="en-US" altLang="zh-CN" sz="1400" b="1" i="1" smtClean="0">
                                  <a:latin typeface="Cambria Math" panose="02040503050406030204"/>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出发，根据评价函数来选择后续结点。</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3224">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计算从结点</a:t>
                          </a:r>
                          <a14:m>
                            <m:oMath xmlns:m="http://schemas.openxmlformats.org/officeDocument/2006/math">
                              <m:r>
                                <a:rPr lang="en-US" altLang="zh-CN" sz="1400" b="1" i="1" smtClean="0">
                                  <a:latin typeface="Cambria Math" panose="02040503050406030204"/>
                                  <a:ea typeface="黑体" panose="02010609060101010101" pitchFamily="49" charset="-122"/>
                                </a:rPr>
                                <m:t>𝒏</m:t>
                              </m:r>
                            </m:oMath>
                          </a14:m>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到目标结点之间所形成路径的最小代价值，这里将两点之间的直线距离作为启发函数。</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10" name="表格 9"/>
              <p:cNvGraphicFramePr>
                <a:graphicFrameLocks noGrp="1"/>
              </p:cNvGraphicFramePr>
              <p:nvPr/>
            </p:nvGraphicFramePr>
            <p:xfrm>
              <a:off x="1834558" y="3231224"/>
              <a:ext cx="8692309" cy="1767840"/>
            </p:xfrm>
            <a:graphic>
              <a:graphicData uri="http://schemas.openxmlformats.org/drawingml/2006/table">
                <a:tbl>
                  <a:tblPr firstRow="1" bandRow="1">
                    <a:tableStyleId>{5C22544A-7EE6-4342-B048-85BDC9FD1C3A}</a:tableStyleId>
                  </a:tblPr>
                  <a:tblGrid>
                    <a:gridCol w="3065694"/>
                    <a:gridCol w="3348680"/>
                    <a:gridCol w="2277935"/>
                  </a:tblGrid>
                  <a:tr h="496154">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辅助信息</a:t>
                          </a: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所求解问题之外、与所求解</a:t>
                          </a:r>
                          <a:endParaRPr lang="en-US" altLang="zh-CN"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p>
                          <a:pPr algn="ctr"/>
                          <a:r>
                            <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rPr>
                            <a:t>问题相关的特定信息或知识。</a:t>
                          </a: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b="0" dirty="0">
                            <a:solidFill>
                              <a:schemeClr val="tx1"/>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18160">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评价函数（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evaluation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f(n)</a:t>
                          </a:r>
                          <a:endParaRPr lang="zh-CN" altLang="en-US" sz="1400" b="1"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下一个结点是谁？</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31520">
                    <a:tc>
                      <a:txBody>
                        <a:bodyPr/>
                        <a:lstStyle/>
                        <a:p>
                          <a:pPr marL="0" algn="ctr" defTabSz="685800" rtl="0" eaLnBrk="1" latinLnBrk="0" hangingPunct="1"/>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启发函数（</a:t>
                          </a:r>
                          <a:r>
                            <a:rPr lang="en-US" altLang="zh-CN" sz="1400" b="1" dirty="0">
                              <a:latin typeface="华文楷体" panose="02010600040101010101" pitchFamily="2" charset="-122"/>
                              <a:ea typeface="华文楷体" panose="02010600040101010101" pitchFamily="2" charset="-122"/>
                              <a:cs typeface="Times New Roman" panose="02020603050405020304" pitchFamily="18" charset="0"/>
                            </a:rPr>
                            <a:t>heuristic</a:t>
                          </a:r>
                          <a:r>
                            <a:rPr lang="en-US" altLang="zh-CN" sz="1400" b="1" baseline="0" dirty="0">
                              <a:latin typeface="华文楷体" panose="02010600040101010101" pitchFamily="2" charset="-122"/>
                              <a:ea typeface="华文楷体" panose="02010600040101010101" pitchFamily="2" charset="-122"/>
                              <a:cs typeface="Times New Roman" panose="02020603050405020304" pitchFamily="18" charset="0"/>
                            </a:rPr>
                            <a:t> function</a:t>
                          </a: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rPr>
                            <a:t>h(n)</a:t>
                          </a:r>
                          <a:endParaRPr lang="zh-CN" altLang="en-US" sz="1400" b="1" kern="1200" dirty="0">
                            <a:solidFill>
                              <a:srgbClr val="C00000"/>
                            </a:solidFill>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algn="ctr"/>
                          <a:r>
                            <a:rPr lang="zh-CN" altLang="en-US" sz="1400" b="1" dirty="0">
                              <a:latin typeface="华文楷体" panose="02010600040101010101" pitchFamily="2" charset="-122"/>
                              <a:ea typeface="华文楷体" panose="02010600040101010101" pitchFamily="2" charset="-122"/>
                              <a:cs typeface="Times New Roman" panose="02020603050405020304" pitchFamily="18" charset="0"/>
                            </a:rPr>
                            <a:t>完成任务还需要多少代价？</a:t>
                          </a:r>
                          <a:endParaRPr lang="zh-CN" altLang="en-US" sz="1400" b="1" dirty="0">
                            <a:latin typeface="华文楷体" panose="02010600040101010101" pitchFamily="2" charset="-122"/>
                            <a:ea typeface="华文楷体" panose="02010600040101010101" pitchFamily="2"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22" name="矩形: 圆角 6"/>
          <p:cNvSpPr/>
          <p:nvPr/>
        </p:nvSpPr>
        <p:spPr>
          <a:xfrm>
            <a:off x="1466155" y="1305776"/>
            <a:ext cx="9187668" cy="483823"/>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 name="矩形 22"/>
          <p:cNvSpPr/>
          <p:nvPr/>
        </p:nvSpPr>
        <p:spPr>
          <a:xfrm>
            <a:off x="1685260" y="1100759"/>
            <a:ext cx="8990907" cy="602857"/>
          </a:xfrm>
          <a:prstGeom prst="rect">
            <a:avLst/>
          </a:prstGeom>
        </p:spPr>
        <p:txBody>
          <a:bodyPr wrap="square">
            <a:spAutoFit/>
          </a:bodyPr>
          <a:lstStyle/>
          <a:p>
            <a:pPr algn="ctr">
              <a:lnSpc>
                <a:spcPct val="250000"/>
              </a:lnSpc>
              <a:buClr>
                <a:schemeClr val="bg1"/>
              </a:buClr>
              <a:buSzPct val="80000"/>
            </a:pPr>
            <a:r>
              <a:rPr lang="zh-CN"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把从起始结点到当前结点的路径代价在评价函数中予以考虑</a:t>
            </a:r>
            <a:endParaRPr lang="en-US" altLang="zh-CN" sz="16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矩形 5"/>
              <p:cNvSpPr/>
              <p:nvPr/>
            </p:nvSpPr>
            <p:spPr>
              <a:xfrm>
                <a:off x="1992371" y="2011219"/>
                <a:ext cx="8376684" cy="1015984"/>
              </a:xfrm>
              <a:prstGeom prst="rect">
                <a:avLst/>
              </a:prstGeom>
              <a:solidFill>
                <a:srgbClr val="01717E"/>
              </a:solidFill>
            </p:spPr>
            <p:txBody>
              <a:bodyPr wrap="square">
                <a:spAutoFit/>
              </a:bodyPr>
              <a:lstStyle/>
              <a:p>
                <a14:m>
                  <m:oMathPara xmlns:m="http://schemas.openxmlformats.org/officeDocument/2006/math">
                    <m:oMathParaPr>
                      <m:jc m:val="centerGroup"/>
                    </m:oMathParaPr>
                    <m:oMath xmlns:m="http://schemas.openxmlformats.org/officeDocument/2006/math">
                      <m:limLow>
                        <m:limLowPr>
                          <m:ctrlPr>
                            <a:rPr lang="zh-CN" altLang="en-US" i="1" smtClean="0">
                              <a:solidFill>
                                <a:schemeClr val="bg1"/>
                              </a:solidFill>
                              <a:latin typeface="Cambria Math" panose="02040503050406030204" pitchFamily="18" charset="0"/>
                            </a:rPr>
                          </m:ctrlPr>
                        </m:limLowPr>
                        <m:e>
                          <m:groupChr>
                            <m:groupChrPr>
                              <m:ctrlPr>
                                <a:rPr lang="zh-CN" altLang="en-US" i="1">
                                  <a:solidFill>
                                    <a:schemeClr val="bg1"/>
                                  </a:solidFill>
                                  <a:latin typeface="Cambria Math" panose="02040503050406030204" pitchFamily="18" charset="0"/>
                                </a:rPr>
                              </m:ctrlPr>
                            </m:groupChrPr>
                            <m:e>
                              <m:r>
                                <a:rPr lang="zh-CN" altLang="en-US" i="1">
                                  <a:solidFill>
                                    <a:schemeClr val="bg1"/>
                                  </a:solidFill>
                                  <a:latin typeface="Cambria Math" panose="02040503050406030204" pitchFamily="18" charset="0"/>
                                </a:rPr>
                                <m:t>𝑓</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𝑛</m:t>
                                  </m:r>
                                </m:e>
                              </m:d>
                            </m:e>
                          </m:groupChr>
                        </m:e>
                        <m:lim>
                          <m:eqArr>
                            <m:eqArrPr>
                              <m:ctrlPr>
                                <a:rPr lang="zh-CN" altLang="en-US" i="1">
                                  <a:solidFill>
                                    <a:schemeClr val="bg1"/>
                                  </a:solidFill>
                                  <a:latin typeface="Cambria Math" panose="02040503050406030204" pitchFamily="18" charset="0"/>
                                </a:rPr>
                              </m:ctrlPr>
                            </m:eqArrPr>
                            <m:e>
                              <m:r>
                                <a:rPr lang="zh-CN" altLang="en-US" i="0">
                                  <a:solidFill>
                                    <a:schemeClr val="bg1"/>
                                  </a:solidFill>
                                  <a:latin typeface="Cambria Math" panose="02040503050406030204" pitchFamily="18" charset="0"/>
                                </a:rPr>
                                <m:t>&amp;</m:t>
                              </m:r>
                              <m:r>
                                <a:rPr lang="zh-CN" altLang="en-US" i="0">
                                  <a:solidFill>
                                    <a:schemeClr val="bg1"/>
                                  </a:solidFill>
                                  <a:latin typeface="Cambria Math" panose="02040503050406030204" pitchFamily="18" charset="0"/>
                                </a:rPr>
                                <m:t>评价函数</m:t>
                              </m:r>
                            </m:e>
                            <m:e>
                              <m:r>
                                <a:rPr lang="zh-CN" altLang="en-US" i="0">
                                  <a:solidFill>
                                    <a:schemeClr val="bg1"/>
                                  </a:solidFill>
                                  <a:latin typeface="Cambria Math" panose="02040503050406030204" pitchFamily="18" charset="0"/>
                                </a:rPr>
                                <m:t>&amp;</m:t>
                              </m:r>
                              <m:d>
                                <m:dPr>
                                  <m:begChr m:val=""/>
                                  <m:ctrlPr>
                                    <a:rPr lang="zh-CN" altLang="en-US" i="1">
                                      <a:solidFill>
                                        <a:schemeClr val="bg1"/>
                                      </a:solidFill>
                                      <a:latin typeface="Cambria Math" panose="02040503050406030204" pitchFamily="18" charset="0"/>
                                    </a:rPr>
                                  </m:ctrlPr>
                                </m:dPr>
                                <m:e>
                                  <m:r>
                                    <a:rPr lang="zh-CN" altLang="en-US" i="0">
                                      <a:solidFill>
                                        <a:schemeClr val="bg1"/>
                                      </a:solidFill>
                                      <a:latin typeface="Cambria Math" panose="02040503050406030204" pitchFamily="18" charset="0"/>
                                    </a:rPr>
                                    <m:t>(</m:t>
                                  </m:r>
                                  <m:r>
                                    <a:rPr lang="zh-CN" altLang="en-US" i="0">
                                      <a:solidFill>
                                        <a:schemeClr val="bg1"/>
                                      </a:solidFill>
                                      <a:latin typeface="Cambria Math" panose="02040503050406030204" pitchFamily="18" charset="0"/>
                                    </a:rPr>
                                    <m:t>选择后续结点</m:t>
                                  </m:r>
                                </m:e>
                              </m:d>
                            </m:e>
                          </m:eqArr>
                        </m:lim>
                      </m:limLow>
                      <m:r>
                        <a:rPr lang="zh-CN" altLang="en-US" i="0">
                          <a:solidFill>
                            <a:schemeClr val="bg1"/>
                          </a:solidFill>
                          <a:latin typeface="Cambria Math" panose="02040503050406030204" pitchFamily="18" charset="0"/>
                        </a:rPr>
                        <m:t>=</m:t>
                      </m:r>
                      <m:limLow>
                        <m:limLowPr>
                          <m:ctrlPr>
                            <a:rPr lang="zh-CN" altLang="en-US" i="1">
                              <a:solidFill>
                                <a:schemeClr val="bg1"/>
                              </a:solidFill>
                              <a:latin typeface="Cambria Math" panose="02040503050406030204" pitchFamily="18" charset="0"/>
                            </a:rPr>
                          </m:ctrlPr>
                        </m:limLowPr>
                        <m:e>
                          <m:groupChr>
                            <m:groupChrPr>
                              <m:ctrlPr>
                                <a:rPr lang="zh-CN" altLang="en-US" i="1">
                                  <a:solidFill>
                                    <a:schemeClr val="bg1"/>
                                  </a:solidFill>
                                  <a:latin typeface="Cambria Math" panose="02040503050406030204" pitchFamily="18" charset="0"/>
                                </a:rPr>
                              </m:ctrlPr>
                            </m:groupChrPr>
                            <m:e>
                              <m:r>
                                <a:rPr lang="zh-CN" altLang="en-US" i="1">
                                  <a:solidFill>
                                    <a:schemeClr val="bg1"/>
                                  </a:solidFill>
                                  <a:latin typeface="Cambria Math" panose="02040503050406030204" pitchFamily="18" charset="0"/>
                                </a:rPr>
                                <m:t>𝑔</m:t>
                              </m:r>
                              <m:d>
                                <m:dPr>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𝑛</m:t>
                                  </m:r>
                                </m:e>
                              </m:d>
                            </m:e>
                          </m:groupChr>
                        </m:e>
                        <m:lim>
                          <m:eqArr>
                            <m:eqArrPr>
                              <m:ctrlPr>
                                <a:rPr lang="zh-CN" altLang="en-US" i="1">
                                  <a:solidFill>
                                    <a:schemeClr val="bg1"/>
                                  </a:solidFill>
                                  <a:latin typeface="Cambria Math" panose="02040503050406030204" pitchFamily="18" charset="0"/>
                                </a:rPr>
                              </m:ctrlPr>
                            </m:eqArrPr>
                            <m:e>
                              <m:r>
                                <a:rPr lang="zh-CN" altLang="en-US" i="0">
                                  <a:solidFill>
                                    <a:schemeClr val="bg1"/>
                                  </a:solidFill>
                                  <a:latin typeface="Cambria Math" panose="02040503050406030204" pitchFamily="18" charset="0"/>
                                </a:rPr>
                                <m:t>&amp;</m:t>
                              </m:r>
                              <m:r>
                                <a:rPr lang="zh-CN" altLang="en-US" i="0">
                                  <a:solidFill>
                                    <a:schemeClr val="bg1"/>
                                  </a:solidFill>
                                  <a:latin typeface="Cambria Math" panose="02040503050406030204" pitchFamily="18" charset="0"/>
                                </a:rPr>
                                <m:t>起始结点到结点</m:t>
                              </m:r>
                              <m:r>
                                <a:rPr lang="zh-CN" altLang="en-US" i="1">
                                  <a:solidFill>
                                    <a:schemeClr val="bg1"/>
                                  </a:solidFill>
                                  <a:latin typeface="Cambria Math" panose="02040503050406030204" pitchFamily="18" charset="0"/>
                                </a:rPr>
                                <m:t>𝑛</m:t>
                              </m:r>
                              <m:r>
                                <a:rPr lang="zh-CN" altLang="en-US" i="0">
                                  <a:solidFill>
                                    <a:schemeClr val="bg1"/>
                                  </a:solidFill>
                                  <a:latin typeface="Cambria Math" panose="02040503050406030204" pitchFamily="18" charset="0"/>
                                </a:rPr>
                                <m:t>代价</m:t>
                              </m:r>
                            </m:e>
                            <m:e>
                              <m:r>
                                <a:rPr lang="zh-CN" altLang="en-US" i="0">
                                  <a:solidFill>
                                    <a:schemeClr val="bg1"/>
                                  </a:solidFill>
                                  <a:latin typeface="Cambria Math" panose="02040503050406030204" pitchFamily="18" charset="0"/>
                                </a:rPr>
                                <m:t>&amp;</m:t>
                              </m:r>
                              <m:d>
                                <m:dPr>
                                  <m:begChr m:val=""/>
                                  <m:ctrlPr>
                                    <a:rPr lang="zh-CN" altLang="en-US" i="1">
                                      <a:solidFill>
                                        <a:schemeClr val="bg1"/>
                                      </a:solidFill>
                                      <a:latin typeface="Cambria Math" panose="02040503050406030204" pitchFamily="18" charset="0"/>
                                    </a:rPr>
                                  </m:ctrlPr>
                                </m:dPr>
                                <m:e>
                                  <m:r>
                                    <a:rPr lang="zh-CN" altLang="en-US" i="0">
                                      <a:solidFill>
                                        <a:schemeClr val="bg1"/>
                                      </a:solidFill>
                                      <a:latin typeface="Cambria Math" panose="02040503050406030204" pitchFamily="18" charset="0"/>
                                    </a:rPr>
                                    <m:t>(</m:t>
                                  </m:r>
                                  <m:r>
                                    <a:rPr lang="zh-CN" altLang="en-US" i="0">
                                      <a:solidFill>
                                        <a:schemeClr val="bg1"/>
                                      </a:solidFill>
                                      <a:latin typeface="Cambria Math" panose="02040503050406030204" pitchFamily="18" charset="0"/>
                                    </a:rPr>
                                    <m:t>当前最小代价</m:t>
                                  </m:r>
                                </m:e>
                              </m:d>
                            </m:e>
                          </m:eqArr>
                        </m:lim>
                      </m:limLow>
                      <m:r>
                        <a:rPr lang="zh-CN" altLang="en-US" i="0">
                          <a:solidFill>
                            <a:schemeClr val="bg1"/>
                          </a:solidFill>
                          <a:latin typeface="Cambria Math" panose="02040503050406030204" pitchFamily="18" charset="0"/>
                        </a:rPr>
                        <m:t>+    </m:t>
                      </m:r>
                      <m:limLow>
                        <m:limLowPr>
                          <m:ctrlPr>
                            <a:rPr lang="zh-CN" altLang="en-US" i="1">
                              <a:solidFill>
                                <a:schemeClr val="bg1"/>
                              </a:solidFill>
                              <a:latin typeface="Cambria Math" panose="02040503050406030204" pitchFamily="18" charset="0"/>
                            </a:rPr>
                          </m:ctrlPr>
                        </m:limLowPr>
                        <m:e>
                          <m:groupChr>
                            <m:groupChrPr>
                              <m:ctrlPr>
                                <a:rPr lang="zh-CN" altLang="en-US" i="1">
                                  <a:solidFill>
                                    <a:schemeClr val="bg1"/>
                                  </a:solidFill>
                                  <a:latin typeface="Cambria Math" panose="02040503050406030204" pitchFamily="18" charset="0"/>
                                </a:rPr>
                              </m:ctrlPr>
                            </m:groupChrPr>
                            <m:e>
                              <m:d>
                                <m:dPr>
                                  <m:begChr m:val=""/>
                                  <m:ctrlPr>
                                    <a:rPr lang="zh-CN" altLang="en-US" i="1">
                                      <a:solidFill>
                                        <a:schemeClr val="bg1"/>
                                      </a:solidFill>
                                      <a:latin typeface="Cambria Math" panose="02040503050406030204" pitchFamily="18" charset="0"/>
                                    </a:rPr>
                                  </m:ctrlPr>
                                </m:dPr>
                                <m:e>
                                  <m:r>
                                    <a:rPr lang="zh-CN" altLang="en-US" i="1">
                                      <a:solidFill>
                                        <a:schemeClr val="bg1"/>
                                      </a:solidFill>
                                      <a:latin typeface="Cambria Math" panose="02040503050406030204" pitchFamily="18" charset="0"/>
                                    </a:rPr>
                                    <m:t>ℎ</m:t>
                                  </m:r>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𝑛</m:t>
                                  </m:r>
                                </m:e>
                              </m:d>
                            </m:e>
                          </m:groupChr>
                        </m:e>
                        <m:lim>
                          <m:eqArr>
                            <m:eqArrPr>
                              <m:ctrlPr>
                                <a:rPr lang="zh-CN" altLang="en-US" i="1">
                                  <a:solidFill>
                                    <a:schemeClr val="bg1"/>
                                  </a:solidFill>
                                  <a:latin typeface="Cambria Math" panose="02040503050406030204" pitchFamily="18" charset="0"/>
                                </a:rPr>
                              </m:ctrlPr>
                            </m:eqArrPr>
                            <m:e>
                              <m:r>
                                <a:rPr lang="zh-CN" altLang="en-US" i="0">
                                  <a:solidFill>
                                    <a:schemeClr val="bg1"/>
                                  </a:solidFill>
                                  <a:latin typeface="Cambria Math" panose="02040503050406030204" pitchFamily="18" charset="0"/>
                                </a:rPr>
                                <m:t>&amp;</m:t>
                              </m:r>
                              <m:r>
                                <a:rPr lang="zh-CN" altLang="en-US" i="0">
                                  <a:solidFill>
                                    <a:schemeClr val="bg1"/>
                                  </a:solidFill>
                                  <a:latin typeface="Cambria Math" panose="02040503050406030204" pitchFamily="18" charset="0"/>
                                </a:rPr>
                                <m:t>结点</m:t>
                              </m:r>
                              <m:r>
                                <a:rPr lang="zh-CN" altLang="en-US" i="1">
                                  <a:solidFill>
                                    <a:schemeClr val="bg1"/>
                                  </a:solidFill>
                                  <a:latin typeface="Cambria Math" panose="02040503050406030204" pitchFamily="18" charset="0"/>
                                </a:rPr>
                                <m:t>𝑛</m:t>
                              </m:r>
                              <m:r>
                                <a:rPr lang="zh-CN" altLang="en-US" i="0">
                                  <a:solidFill>
                                    <a:schemeClr val="bg1"/>
                                  </a:solidFill>
                                  <a:latin typeface="Cambria Math" panose="02040503050406030204" pitchFamily="18" charset="0"/>
                                </a:rPr>
                                <m:t>到目标结点代价</m:t>
                              </m:r>
                            </m:e>
                            <m:e>
                              <m:r>
                                <a:rPr lang="zh-CN" altLang="en-US" i="0">
                                  <a:solidFill>
                                    <a:schemeClr val="bg1"/>
                                  </a:solidFill>
                                  <a:latin typeface="Cambria Math" panose="02040503050406030204" pitchFamily="18" charset="0"/>
                                </a:rPr>
                                <m:t>&amp;</m:t>
                              </m:r>
                              <m:d>
                                <m:dPr>
                                  <m:begChr m:val=""/>
                                  <m:ctrlPr>
                                    <a:rPr lang="zh-CN" altLang="en-US" i="1">
                                      <a:solidFill>
                                        <a:schemeClr val="bg1"/>
                                      </a:solidFill>
                                      <a:latin typeface="Cambria Math" panose="02040503050406030204" pitchFamily="18" charset="0"/>
                                    </a:rPr>
                                  </m:ctrlPr>
                                </m:dPr>
                                <m:e>
                                  <m:r>
                                    <a:rPr lang="zh-CN" altLang="en-US" i="0">
                                      <a:solidFill>
                                        <a:schemeClr val="bg1"/>
                                      </a:solidFill>
                                      <a:latin typeface="Cambria Math" panose="02040503050406030204" pitchFamily="18" charset="0"/>
                                    </a:rPr>
                                    <m:t>(</m:t>
                                  </m:r>
                                  <m:r>
                                    <a:rPr lang="zh-CN" altLang="en-US" i="0">
                                      <a:solidFill>
                                        <a:schemeClr val="bg1"/>
                                      </a:solidFill>
                                      <a:latin typeface="Cambria Math" panose="02040503050406030204" pitchFamily="18" charset="0"/>
                                    </a:rPr>
                                    <m:t>后续估计最小代价</m:t>
                                  </m:r>
                                </m:e>
                              </m:d>
                            </m:e>
                          </m:eqArr>
                        </m:lim>
                      </m:limLow>
                    </m:oMath>
                  </m:oMathPara>
                </a14:m>
                <a:endParaRPr lang="zh-CN" altLang="en-US" dirty="0">
                  <a:solidFill>
                    <a:schemeClr val="bg1"/>
                  </a:solidFill>
                </a:endParaRPr>
              </a:p>
            </p:txBody>
          </p:sp>
        </mc:Choice>
        <mc:Fallback>
          <p:sp>
            <p:nvSpPr>
              <p:cNvPr id="6" name="矩形 5"/>
              <p:cNvSpPr>
                <a:spLocks noRot="1" noChangeAspect="1" noMove="1" noResize="1" noEditPoints="1" noAdjustHandles="1" noChangeArrowheads="1" noChangeShapeType="1" noTextEdit="1"/>
              </p:cNvSpPr>
              <p:nvPr/>
            </p:nvSpPr>
            <p:spPr>
              <a:xfrm>
                <a:off x="1992371" y="2011219"/>
                <a:ext cx="8376684" cy="1015984"/>
              </a:xfrm>
              <a:prstGeom prst="rect">
                <a:avLst/>
              </a:prstGeom>
              <a:blipFill rotWithShape="1">
                <a:blip r:embed="rId2"/>
                <a:stretch>
                  <a:fillRect l="-4" t="-17" r="2"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765543" y="5147957"/>
                <a:ext cx="11270512" cy="1156727"/>
              </a:xfrm>
              <a:prstGeom prst="rect">
                <a:avLst/>
              </a:prstGeom>
            </p:spPr>
            <p:txBody>
              <a:bodyPr wrap="square">
                <a:spAutoFit/>
              </a:bodyPr>
              <a:lstStyle/>
              <a:p>
                <a:pPr algn="ctr">
                  <a:lnSpc>
                    <a:spcPct val="150000"/>
                  </a:lnSpc>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定义从起始结点到结点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的路径代价函数</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𝑔</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，在此基础上评价函数</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e>
                    </m:d>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被修改为：</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𝑓</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e>
                    </m:d>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𝑔</m:t>
                    </m:r>
                    <m:d>
                      <m:dPr>
                        <m:ctrlPr>
                          <a:rPr lang="zh-CN" altLang="zh-CN" sz="16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e>
                    </m:d>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ℎ</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r>
                      <a:rPr lang="en-US" altLang="zh-CN" sz="1600" i="1">
                        <a:latin typeface="Cambria Math" panose="02040503050406030204" pitchFamily="18" charset="0"/>
                        <a:ea typeface="等线" panose="02010600030101010101" pitchFamily="2" charset="-122"/>
                        <a:cs typeface="Times New Roman" panose="020206030504050203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，即评价函数等于从起始结点到达结点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的的实际代价取值与结点</a:t>
                </a:r>
                <a14:m>
                  <m:oMath xmlns:m="http://schemas.openxmlformats.org/officeDocument/2006/math">
                    <m:r>
                      <a:rPr lang="en-US" altLang="zh-CN" sz="1600" i="1">
                        <a:latin typeface="Cambria Math" panose="02040503050406030204" pitchFamily="18" charset="0"/>
                        <a:ea typeface="等线" panose="02010600030101010101" pitchFamily="2" charset="-122"/>
                        <a:cs typeface="Times New Roman" panose="020206030504050203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到目标结点估计代价取值之和。根据每个结点的评价函数之值不断选择后续结点的搜索算法被称为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a:t>
                </a:r>
                <a:endParaRPr lang="zh-CN" altLang="en-US" sz="16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765543" y="5147957"/>
                <a:ext cx="11270512" cy="1156727"/>
              </a:xfrm>
              <a:prstGeom prst="rect">
                <a:avLst/>
              </a:prstGeom>
              <a:blipFill rotWithShape="1">
                <a:blip r:embed="rId3"/>
                <a:stretch>
                  <a:fillRect l="-3" t="-1" r="2" b="35"/>
                </a:stretch>
              </a:blipFill>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60625" y="677545"/>
            <a:ext cx="6031230" cy="497840"/>
            <a:chOff x="2591319" y="2819853"/>
            <a:chExt cx="4078899"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591319" y="2819853"/>
              <a:ext cx="4078899"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19" y="2853798"/>
              <a:ext cx="3984899" cy="460462"/>
            </a:xfrm>
            <a:prstGeom prst="rect">
              <a:avLst/>
            </a:prstGeom>
          </p:spPr>
          <p:txBody>
            <a:bodyPr wrap="square">
              <a:spAutoFit/>
            </a:bodyPr>
            <a:lstStyle/>
            <a:p>
              <a:pPr algn="ctr">
                <a:spcBef>
                  <a:spcPct val="50000"/>
                </a:spcBef>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1600" b="1" dirty="0">
                  <a:solidFill>
                    <a:srgbClr val="000000"/>
                  </a:solidFill>
                  <a:latin typeface="Times New Roman" panose="02020603050405020304" pitchFamily="18" charset="0"/>
                  <a:ea typeface="楷体_GB2312"/>
                </a:rPr>
                <a:t>A*</a:t>
              </a:r>
              <a:r>
                <a:rPr lang="zh-CN" altLang="en-US" sz="1600" b="1" dirty="0">
                  <a:solidFill>
                    <a:srgbClr val="000000"/>
                  </a:solidFill>
                  <a:latin typeface="Times New Roman" panose="02020603050405020304" pitchFamily="18" charset="0"/>
                  <a:ea typeface="楷体_GB2312"/>
                </a:rPr>
                <a:t>搜索算法</a:t>
              </a:r>
              <a:r>
                <a:rPr lang="zh-CN" altLang="en-US" sz="1600" b="1" dirty="0">
                  <a:solidFill>
                    <a:srgbClr val="000000"/>
                  </a:solidFill>
                  <a:latin typeface="微软雅黑" panose="020B0503020204020204" pitchFamily="34" charset="-122"/>
                  <a:ea typeface="微软雅黑" panose="020B0503020204020204" pitchFamily="34" charset="-122"/>
                </a:rPr>
                <a:t>搜索过程</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grpSp>
      <p:sp>
        <p:nvSpPr>
          <p:cNvPr id="21" name="矩形 20"/>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mc:Choice xmlns:a14="http://schemas.microsoft.com/office/drawing/2010/main" Requires="a14">
          <p:sp>
            <p:nvSpPr>
              <p:cNvPr id="8" name="矩形 7"/>
              <p:cNvSpPr/>
              <p:nvPr/>
            </p:nvSpPr>
            <p:spPr>
              <a:xfrm>
                <a:off x="192876" y="1355230"/>
                <a:ext cx="6298982" cy="5348259"/>
              </a:xfrm>
              <a:prstGeom prst="rect">
                <a:avLst/>
              </a:prstGeom>
            </p:spPr>
            <p:txBody>
              <a:bodyPr wrap="square">
                <a:spAutoFit/>
              </a:bodyPr>
              <a:lstStyle/>
              <a:p>
                <a:pPr marL="285750" indent="-285750" algn="just">
                  <a:lnSpc>
                    <a:spcPts val="22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3.5</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中用实线结点表示已经被扩展过的结点，虚线结点表示边缘结点。每个边缘结点下方等式即为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ℎ</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𝑓</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的取值。</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算法首先扩展根结点（起始结点）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，得到三个边缘结点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。其中路径</a:t>
                </a:r>
                <a14:m>
                  <m:oMath xmlns:m="http://schemas.openxmlformats.org/officeDocument/2006/math">
                    <m:r>
                      <m:rPr>
                        <m:sty m:val="p"/>
                      </m:rPr>
                      <a:rPr lang="en-US" altLang="zh-CN" sz="1600">
                        <a:latin typeface="Cambria Math" panose="02040503050406030204" pitchFamily="18" charset="0"/>
                      </a:rPr>
                      <m:t>A</m:t>
                    </m:r>
                    <m:r>
                      <a:rPr lang="en-US" altLang="zh-CN" sz="1600">
                        <a:latin typeface="Cambria Math" panose="02040503050406030204" pitchFamily="18" charset="0"/>
                      </a:rPr>
                      <m:t>→</m:t>
                    </m:r>
                    <m:r>
                      <m:rPr>
                        <m:sty m:val="p"/>
                      </m:rPr>
                      <a:rPr lang="en-US" altLang="zh-CN" sz="1600">
                        <a:latin typeface="Cambria Math" panose="02040503050406030204" pitchFamily="18" charset="0"/>
                      </a:rPr>
                      <m:t>B</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的实际代价为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的启发函数取值为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，因此结点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的评价函数取值为</a:t>
                </a:r>
                <a14:m>
                  <m:oMath xmlns:m="http://schemas.openxmlformats.org/officeDocument/2006/math">
                    <m:r>
                      <a:rPr lang="en-US" altLang="zh-CN" sz="1600" i="1">
                        <a:latin typeface="Cambria Math" panose="02040503050406030204" pitchFamily="18" charset="0"/>
                      </a:rPr>
                      <m:t>5</m:t>
                    </m:r>
                    <m:r>
                      <a:rPr lang="en-US" altLang="zh-CN" sz="1600" i="1">
                        <a:latin typeface="Cambria Math" panose="02040503050406030204" pitchFamily="18" charset="0"/>
                      </a:rPr>
                      <m:t>+</m:t>
                    </m:r>
                    <m:r>
                      <a:rPr lang="en-US" altLang="zh-CN" sz="1600" i="1">
                        <a:latin typeface="Cambria Math" panose="02040503050406030204" pitchFamily="18" charset="0"/>
                      </a:rPr>
                      <m:t>10</m:t>
                    </m:r>
                    <m:r>
                      <a:rPr lang="en-US" altLang="zh-CN" sz="1600" i="1">
                        <a:latin typeface="Cambria Math" panose="02040503050406030204" pitchFamily="18" charset="0"/>
                      </a:rPr>
                      <m:t>=</m:t>
                    </m:r>
                    <m:r>
                      <a:rPr lang="en-US" altLang="zh-CN" sz="1600" i="1">
                        <a:latin typeface="Cambria Math" panose="02040503050406030204" pitchFamily="18" charset="0"/>
                      </a:rPr>
                      <m:t>15</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。同理可算出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的评价函数值分别为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15</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13</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。算法选择评价函数值最小的</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结点进行扩展，得到评价函数取值分别为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13</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14</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19</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的三个新的边缘结点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。算法从当前边缘集合中选择评价函数值最小的结点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进行扩展，得到评价函数值为</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18</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的两个结点。到目前为止，算法的流程和贪婪最佳优先搜索保持一致，两者区别体现在下一步操作上。</a:t>
                </a:r>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不同于贪婪最佳优先搜索选择扩展结点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J</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算法选择扩展评价函数值最小的第三层中结点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1600">
                        <a:latin typeface="Cambria Math" panose="02040503050406030204" pitchFamily="18" charset="0"/>
                      </a:rPr>
                      <m:t>A</m:t>
                    </m:r>
                    <m:r>
                      <a:rPr lang="en-US" altLang="zh-CN" sz="1600">
                        <a:latin typeface="Cambria Math" panose="02040503050406030204" pitchFamily="18" charset="0"/>
                      </a:rPr>
                      <m:t>→</m:t>
                    </m:r>
                    <m:r>
                      <m:rPr>
                        <m:sty m:val="p"/>
                      </m:rPr>
                      <a:rPr lang="en-US" altLang="zh-CN" sz="1600">
                        <a:latin typeface="Cambria Math" panose="02040503050406030204" pitchFamily="18" charset="0"/>
                      </a:rPr>
                      <m:t>E</m:t>
                    </m:r>
                    <m:r>
                      <a:rPr lang="en-US" altLang="zh-CN" sz="1600">
                        <a:latin typeface="Cambria Math" panose="02040503050406030204" pitchFamily="18" charset="0"/>
                      </a:rPr>
                      <m:t>→</m:t>
                    </m:r>
                    <m:r>
                      <m:rPr>
                        <m:sty m:val="p"/>
                      </m:rPr>
                      <a:rPr lang="en-US" altLang="zh-CN" sz="1600">
                        <a:latin typeface="Cambria Math" panose="02040503050406030204" pitchFamily="18" charset="0"/>
                      </a:rPr>
                      <m:t>G</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），接着又扩展了评价函数值最小的结点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，顺利到达终止状态。此处扩展次序的差异使得</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算法能够顺利找到最短路径</a:t>
                </a:r>
                <a14:m>
                  <m:oMath xmlns:m="http://schemas.openxmlformats.org/officeDocument/2006/math">
                    <m:r>
                      <m:rPr>
                        <m:sty m:val="p"/>
                      </m:rPr>
                      <a:rPr lang="en-US" altLang="zh-CN" sz="1600">
                        <a:latin typeface="Cambria Math" panose="02040503050406030204" pitchFamily="18" charset="0"/>
                      </a:rPr>
                      <m:t>A</m:t>
                    </m:r>
                    <m:r>
                      <a:rPr lang="en-US" altLang="zh-CN" sz="1600">
                        <a:latin typeface="Cambria Math" panose="02040503050406030204" pitchFamily="18" charset="0"/>
                      </a:rPr>
                      <m:t>→</m:t>
                    </m:r>
                    <m:r>
                      <m:rPr>
                        <m:sty m:val="p"/>
                      </m:rPr>
                      <a:rPr lang="en-US" altLang="zh-CN" sz="1600">
                        <a:latin typeface="Cambria Math" panose="02040503050406030204" pitchFamily="18" charset="0"/>
                      </a:rPr>
                      <m:t>E</m:t>
                    </m:r>
                    <m:r>
                      <a:rPr lang="en-US" altLang="zh-CN" sz="1600">
                        <a:latin typeface="Cambria Math" panose="02040503050406030204" pitchFamily="18" charset="0"/>
                      </a:rPr>
                      <m:t>→</m:t>
                    </m:r>
                    <m:r>
                      <m:rPr>
                        <m:sty m:val="p"/>
                      </m:rPr>
                      <a:rPr lang="en-US" altLang="zh-CN" sz="1600">
                        <a:latin typeface="Cambria Math" panose="02040503050406030204" pitchFamily="18" charset="0"/>
                      </a:rPr>
                      <m:t>G</m:t>
                    </m:r>
                    <m:r>
                      <a:rPr lang="en-US" altLang="zh-CN" sz="1600">
                        <a:latin typeface="Cambria Math" panose="02040503050406030204" pitchFamily="18" charset="0"/>
                      </a:rPr>
                      <m:t>→</m:t>
                    </m:r>
                    <m:r>
                      <m:rPr>
                        <m:sty m:val="p"/>
                      </m:rPr>
                      <a:rPr lang="en-US" altLang="zh-CN" sz="1600">
                        <a:latin typeface="Cambria Math" panose="02040503050406030204" pitchFamily="18" charset="0"/>
                      </a:rPr>
                      <m:t>K</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，而贪婪最佳优先搜索则不能。</a:t>
                </a:r>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值得注意的是，每次从边缘结点集合中所扩展的结点并非总是当前结点的相邻后继结点，如在图中，所扩展的第三层结点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1600">
                        <a:latin typeface="Cambria Math" panose="02040503050406030204" pitchFamily="18" charset="0"/>
                      </a:rPr>
                      <m:t>A</m:t>
                    </m:r>
                    <m:r>
                      <a:rPr lang="en-US" altLang="zh-CN" sz="1600">
                        <a:latin typeface="Cambria Math" panose="02040503050406030204" pitchFamily="18" charset="0"/>
                      </a:rPr>
                      <m:t>→</m:t>
                    </m:r>
                    <m:r>
                      <m:rPr>
                        <m:sty m:val="p"/>
                      </m:rPr>
                      <a:rPr lang="en-US" altLang="zh-CN" sz="1600">
                        <a:latin typeface="Cambria Math" panose="02040503050406030204" pitchFamily="18" charset="0"/>
                      </a:rPr>
                      <m:t>E</m:t>
                    </m:r>
                    <m:r>
                      <a:rPr lang="en-US" altLang="zh-CN" sz="1600">
                        <a:latin typeface="Cambria Math" panose="02040503050406030204" pitchFamily="18" charset="0"/>
                      </a:rPr>
                      <m:t>→</m:t>
                    </m:r>
                    <m:r>
                      <m:rPr>
                        <m:sty m:val="p"/>
                      </m:rPr>
                      <a:rPr lang="en-US" altLang="zh-CN" sz="1600">
                        <a:latin typeface="Cambria Math" panose="02040503050406030204" pitchFamily="18" charset="0"/>
                      </a:rPr>
                      <m:t>G</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）并不是先前扩展结点</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H(</a:t>
                </a:r>
                <a14:m>
                  <m:oMath xmlns:m="http://schemas.openxmlformats.org/officeDocument/2006/math">
                    <m:r>
                      <m:rPr>
                        <m:sty m:val="p"/>
                      </m:rPr>
                      <a:rPr lang="en-US" altLang="zh-CN" sz="1600">
                        <a:latin typeface="Cambria Math" panose="02040503050406030204" pitchFamily="18" charset="0"/>
                      </a:rPr>
                      <m:t>A</m:t>
                    </m:r>
                    <m:r>
                      <a:rPr lang="en-US" altLang="zh-CN" sz="1600">
                        <a:latin typeface="Cambria Math" panose="02040503050406030204" pitchFamily="18" charset="0"/>
                      </a:rPr>
                      <m:t>→</m:t>
                    </m:r>
                    <m:r>
                      <m:rPr>
                        <m:sty m:val="p"/>
                      </m:rPr>
                      <a:rPr lang="en-US" altLang="zh-CN" sz="1600">
                        <a:latin typeface="Cambria Math" panose="02040503050406030204" pitchFamily="18" charset="0"/>
                      </a:rPr>
                      <m:t>E</m:t>
                    </m:r>
                    <m:r>
                      <a:rPr lang="en-US" altLang="zh-CN" sz="1600">
                        <a:latin typeface="Cambria Math" panose="02040503050406030204" pitchFamily="18" charset="0"/>
                      </a:rPr>
                      <m:t>→</m:t>
                    </m:r>
                    <m:r>
                      <m:rPr>
                        <m:sty m:val="p"/>
                      </m:rPr>
                      <a:rPr lang="en-US" altLang="zh-CN" sz="1600">
                        <a:latin typeface="Cambria Math" panose="02040503050406030204" pitchFamily="18" charset="0"/>
                      </a:rPr>
                      <m:t>H</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）在搜索树上的相邻后继结点。</a:t>
                </a:r>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ts val="2200"/>
                  </a:lnSpc>
                  <a:spcAft>
                    <a:spcPts val="0"/>
                  </a:spcAft>
                  <a:buFont typeface="Wingdings" panose="05000000000000000000" pitchFamily="2" charset="2"/>
                  <a:buChar char="l"/>
                </a:pPr>
                <a:endPar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192876" y="1355230"/>
                <a:ext cx="6298982" cy="5348259"/>
              </a:xfrm>
              <a:prstGeom prst="rect">
                <a:avLst/>
              </a:prstGeom>
              <a:blipFill rotWithShape="1">
                <a:blip r:embed="rId1"/>
                <a:stretch>
                  <a:fillRect l="-7" t="-3" r="4" b="8"/>
                </a:stretch>
              </a:blipFill>
            </p:spPr>
            <p:txBody>
              <a:bodyPr/>
              <a:lstStyle/>
              <a:p>
                <a:r>
                  <a:rPr lang="zh-CN" altLang="en-US">
                    <a:noFill/>
                  </a:rPr>
                  <a:t> </a:t>
                </a:r>
              </a:p>
            </p:txBody>
          </p:sp>
        </mc:Fallback>
      </mc:AlternateContent>
      <p:pic>
        <p:nvPicPr>
          <p:cNvPr id="6" name="图片 5"/>
          <p:cNvPicPr>
            <a:picLocks noChangeAspect="1"/>
          </p:cNvPicPr>
          <p:nvPr/>
        </p:nvPicPr>
        <p:blipFill>
          <a:blip r:embed="rId2"/>
          <a:stretch>
            <a:fillRect/>
          </a:stretch>
        </p:blipFill>
        <p:spPr>
          <a:xfrm>
            <a:off x="6821888" y="2113594"/>
            <a:ext cx="5118475" cy="3665201"/>
          </a:xfrm>
          <a:prstGeom prst="rect">
            <a:avLst/>
          </a:prstGeom>
        </p:spPr>
      </p:pic>
      <p:pic>
        <p:nvPicPr>
          <p:cNvPr id="24" name="图片 23"/>
          <p:cNvPicPr>
            <a:picLocks noChangeAspect="1"/>
          </p:cNvPicPr>
          <p:nvPr/>
        </p:nvPicPr>
        <p:blipFill>
          <a:blip r:embed="rId3"/>
          <a:stretch>
            <a:fillRect/>
          </a:stretch>
        </p:blipFill>
        <p:spPr>
          <a:xfrm>
            <a:off x="8972683" y="575100"/>
            <a:ext cx="2815696" cy="1676323"/>
          </a:xfrm>
          <a:prstGeom prst="rect">
            <a:avLst/>
          </a:prstGeom>
        </p:spPr>
      </p:pic>
      <p:sp>
        <p:nvSpPr>
          <p:cNvPr id="7" name="文本框 6"/>
          <p:cNvSpPr txBox="1"/>
          <p:nvPr/>
        </p:nvSpPr>
        <p:spPr>
          <a:xfrm>
            <a:off x="8284210" y="3248660"/>
            <a:ext cx="528320" cy="229870"/>
          </a:xfrm>
          <a:prstGeom prst="rect">
            <a:avLst/>
          </a:prstGeom>
          <a:solidFill>
            <a:schemeClr val="accent1"/>
          </a:solidFill>
        </p:spPr>
        <p:txBody>
          <a:bodyPr wrap="square" rtlCol="0">
            <a:spAutoFit/>
          </a:bodyPr>
          <a:p>
            <a:r>
              <a:rPr lang="en-US" altLang="zh-CN" sz="900"/>
              <a:t>6+7=13</a:t>
            </a:r>
            <a:endParaRPr lang="en-US" altLang="zh-CN"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130" name="图片 129"/>
          <p:cNvPicPr>
            <a:picLocks noChangeAspect="1"/>
          </p:cNvPicPr>
          <p:nvPr/>
        </p:nvPicPr>
        <p:blipFill rotWithShape="1">
          <a:blip r:embed="rId1"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128" name="图片 127"/>
          <p:cNvPicPr>
            <a:picLocks noChangeAspect="1"/>
          </p:cNvPicPr>
          <p:nvPr/>
        </p:nvPicPr>
        <p:blipFill rotWithShape="1">
          <a:blip r:embed="rId2"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92" name="图片 91"/>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8" name="组合 17"/>
          <p:cNvGrpSpPr/>
          <p:nvPr/>
        </p:nvGrpSpPr>
        <p:grpSpPr>
          <a:xfrm>
            <a:off x="10001700" y="2854959"/>
            <a:ext cx="2268815" cy="2101347"/>
            <a:chOff x="6175344" y="342254"/>
            <a:chExt cx="7803037" cy="7227071"/>
          </a:xfrm>
        </p:grpSpPr>
        <p:sp>
          <p:nvSpPr>
            <p:cNvPr id="19" name="六边形 18"/>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平行四边形 19"/>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9863825" y="4346576"/>
            <a:ext cx="2963878" cy="2745105"/>
            <a:chOff x="6175344" y="342254"/>
            <a:chExt cx="7803037"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3489165" y="3439840"/>
            <a:ext cx="5262979" cy="769441"/>
          </a:xfrm>
          <a:prstGeom prst="rect">
            <a:avLst/>
          </a:prstGeom>
        </p:spPr>
        <p:txBody>
          <a:bodyPr wrap="none">
            <a:spAutoFit/>
          </a:bodyPr>
          <a:lstStyle/>
          <a:p>
            <a:pPr algn="ctr"/>
            <a:r>
              <a:rPr lang="zh-CN" altLang="zh-CN"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搜索探寻与问题求解</a:t>
            </a:r>
            <a:endParaRPr lang="zh-CN" altLang="zh-CN" sz="4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8" name="矩形 7"/>
          <p:cNvSpPr/>
          <p:nvPr/>
        </p:nvSpPr>
        <p:spPr>
          <a:xfrm>
            <a:off x="5311170" y="2445722"/>
            <a:ext cx="1569660" cy="646331"/>
          </a:xfrm>
          <a:prstGeom prst="rect">
            <a:avLst/>
          </a:prstGeom>
        </p:spPr>
        <p:txBody>
          <a:bodyPr wrap="none">
            <a:spAutoFit/>
          </a:bodyPr>
          <a:lstStyle/>
          <a:p>
            <a:pPr algn="ctr"/>
            <a:r>
              <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a:t>
            </a:r>
            <a:endParaRPr lang="zh-CN" altLang="en-US"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024554" y="3265946"/>
            <a:ext cx="6116350" cy="0"/>
          </a:xfrm>
          <a:prstGeom prst="line">
            <a:avLst/>
          </a:prstGeom>
          <a:ln w="22225">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221671" y="2179434"/>
            <a:ext cx="7748658" cy="2397279"/>
            <a:chOff x="2221671" y="2179434"/>
            <a:chExt cx="7748658" cy="2397279"/>
          </a:xfrm>
        </p:grpSpPr>
        <p:sp>
          <p:nvSpPr>
            <p:cNvPr id="6" name="标题 9801"/>
            <p:cNvSpPr txBox="1"/>
            <p:nvPr/>
          </p:nvSpPr>
          <p:spPr>
            <a:xfrm rot="16200000">
              <a:off x="8719085" y="3325468"/>
              <a:ext cx="2397277" cy="105210"/>
            </a:xfrm>
            <a:prstGeom prst="parallelogram">
              <a:avLst>
                <a:gd name="adj" fmla="val 98875"/>
              </a:avLst>
            </a:prstGeom>
            <a:gradFill flip="none" rotWithShape="1">
              <a:gsLst>
                <a:gs pos="100000">
                  <a:srgbClr val="016773"/>
                </a:gs>
                <a:gs pos="0">
                  <a:srgbClr val="00ABA5"/>
                </a:gs>
              </a:gsLst>
              <a:lin ang="6000000" scaled="0"/>
              <a:tileRect/>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10" name="标题 9801"/>
            <p:cNvSpPr txBox="1"/>
            <p:nvPr/>
          </p:nvSpPr>
          <p:spPr>
            <a:xfrm flipH="1">
              <a:off x="2221671" y="4468236"/>
              <a:ext cx="7748657" cy="108477"/>
            </a:xfrm>
            <a:prstGeom prst="parallelogram">
              <a:avLst>
                <a:gd name="adj" fmla="val 102209"/>
              </a:avLst>
            </a:prstGeom>
            <a:gradFill>
              <a:gsLst>
                <a:gs pos="55000">
                  <a:srgbClr val="016773"/>
                </a:gs>
                <a:gs pos="0">
                  <a:srgbClr val="00ABA5"/>
                </a:gs>
                <a:gs pos="100000">
                  <a:srgbClr val="00ABA5"/>
                </a:gs>
              </a:gsLst>
              <a:lin ang="6000000" scaled="0"/>
            </a:gradFill>
            <a:ln w="15875" cap="rnd">
              <a:solidFill>
                <a:schemeClr val="bg1">
                  <a:alpha val="57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cxnSp>
          <p:nvCxnSpPr>
            <p:cNvPr id="11" name="直接连接符 10"/>
            <p:cNvCxnSpPr/>
            <p:nvPr/>
          </p:nvCxnSpPr>
          <p:spPr>
            <a:xfrm flipH="1">
              <a:off x="2221671" y="2179434"/>
              <a:ext cx="76428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flipH="1">
              <a:off x="10768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222317" y="4468236"/>
              <a:ext cx="7642800" cy="0"/>
            </a:xfrm>
            <a:prstGeom prst="line">
              <a:avLst/>
            </a:prstGeom>
            <a:ln w="15875" cap="rnd">
              <a:gradFill>
                <a:gsLst>
                  <a:gs pos="0">
                    <a:schemeClr val="bg1">
                      <a:alpha val="0"/>
                    </a:schemeClr>
                  </a:gs>
                  <a:gs pos="100000">
                    <a:schemeClr val="bg1"/>
                  </a:gs>
                </a:gsLst>
                <a:lin ang="36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a:off x="8719671" y="3324234"/>
              <a:ext cx="2289600" cy="0"/>
            </a:xfrm>
            <a:prstGeom prst="line">
              <a:avLst/>
            </a:prstGeom>
            <a:ln w="15875" cap="rnd">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8933514" y="5200219"/>
            <a:ext cx="1549536" cy="1435160"/>
            <a:chOff x="6175344" y="342254"/>
            <a:chExt cx="7803037" cy="7227071"/>
          </a:xfrm>
        </p:grpSpPr>
        <p:sp>
          <p:nvSpPr>
            <p:cNvPr id="22" name="六边形 2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875295" y="-875664"/>
            <a:ext cx="2974038" cy="2745105"/>
            <a:chOff x="6175344" y="342254"/>
            <a:chExt cx="7829785" cy="7227071"/>
          </a:xfrm>
        </p:grpSpPr>
        <p:sp>
          <p:nvSpPr>
            <p:cNvPr id="25" name="六边形 2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1259840" y="635784"/>
            <a:ext cx="823697" cy="760292"/>
            <a:chOff x="6175344" y="342254"/>
            <a:chExt cx="7829785" cy="7227071"/>
          </a:xfrm>
        </p:grpSpPr>
        <p:sp>
          <p:nvSpPr>
            <p:cNvPr id="28" name="六边形 2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sp>
        <p:nvSpPr>
          <p:cNvPr id="8" name="矩形 7"/>
          <p:cNvSpPr/>
          <p:nvPr/>
        </p:nvSpPr>
        <p:spPr>
          <a:xfrm>
            <a:off x="2691808" y="2016048"/>
            <a:ext cx="6904075"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算法的完备性和最优性取决于搜索问题和启发函数的性质。</a:t>
            </a:r>
            <a:endParaRPr lang="zh-CN" altLang="en-US" dirty="0">
              <a:latin typeface="微软雅黑" panose="020B0503020204020204" pitchFamily="34" charset="-122"/>
              <a:ea typeface="微软雅黑" panose="020B0503020204020204" pitchFamily="34" charset="-122"/>
            </a:endParaRPr>
          </a:p>
        </p:txBody>
      </p:sp>
      <p:sp>
        <p:nvSpPr>
          <p:cNvPr id="14" name="矩形: 圆角 6"/>
          <p:cNvSpPr/>
          <p:nvPr/>
        </p:nvSpPr>
        <p:spPr>
          <a:xfrm>
            <a:off x="111644" y="3583684"/>
            <a:ext cx="5135523" cy="1648142"/>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316350" y="3553750"/>
            <a:ext cx="4740354" cy="1360629"/>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可容性（</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admissible</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一致性（</a:t>
            </a:r>
            <a:r>
              <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consistency</a:t>
            </a: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5927651" y="3221734"/>
            <a:ext cx="5548210" cy="26217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搜索性能分析：可容性</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mc:Choice xmlns:a14="http://schemas.microsoft.com/office/drawing/2010/main" Requires="a14">
          <p:sp>
            <p:nvSpPr>
              <p:cNvPr id="6" name="矩形 5"/>
              <p:cNvSpPr/>
              <p:nvPr/>
            </p:nvSpPr>
            <p:spPr>
              <a:xfrm>
                <a:off x="473149" y="1980078"/>
                <a:ext cx="11440632" cy="3436454"/>
              </a:xfrm>
              <a:prstGeom prst="rect">
                <a:avLst/>
              </a:prstGeom>
            </p:spPr>
            <p:txBody>
              <a:bodyPr wrap="square">
                <a:spAutoFit/>
              </a:bodyPr>
              <a:lstStyle/>
              <a:p>
                <a:pPr indent="266700" algn="just">
                  <a:lnSpc>
                    <a:spcPct val="2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对于任意结点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ℎ</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ℎ</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是目标结点，则有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ℎ</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。如表</a:t>
                </a:r>
                <a:r>
                  <a:rPr lang="en-US" altLang="zh-CN" dirty="0">
                    <a:solidFill>
                      <a:srgbClr val="000000"/>
                    </a:solidFill>
                    <a:latin typeface="Times New Roman" panose="02020603050405020304" pitchFamily="18" charset="0"/>
                    <a:ea typeface="楷体_GB2312"/>
                    <a:cs typeface="Times New Roman" panose="02020603050405020304" pitchFamily="18" charset="0"/>
                  </a:rPr>
                  <a:t>3.4.1</a:t>
                </a:r>
                <a:r>
                  <a:rPr lang="zh-CN" altLang="zh-CN" dirty="0">
                    <a:solidFill>
                      <a:srgbClr val="000000"/>
                    </a:solidFill>
                    <a:latin typeface="Times New Roman" panose="02020603050405020304" pitchFamily="18" charset="0"/>
                    <a:ea typeface="楷体_GB2312"/>
                    <a:cs typeface="Times New Roman" panose="02020603050405020304" pitchFamily="18" charset="0"/>
                  </a:rPr>
                  <a:t>所示，</a:t>
                </a:r>
                <a14:m>
                  <m:oMath xmlns:m="http://schemas.openxmlformats.org/officeDocument/2006/math">
                    <m: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ℎ</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是从结点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出发到达终止结点所付出的最小代价。可以这样理解满足可容性的启发函数，启发函数不会过高估计（</a:t>
                </a:r>
                <a:r>
                  <a:rPr lang="en-US" altLang="zh-CN" dirty="0">
                    <a:solidFill>
                      <a:srgbClr val="000000"/>
                    </a:solidFill>
                    <a:latin typeface="Times New Roman" panose="02020603050405020304" pitchFamily="18" charset="0"/>
                    <a:ea typeface="楷体_GB2312"/>
                    <a:cs typeface="Times New Roman" panose="02020603050405020304" pitchFamily="18" charset="0"/>
                  </a:rPr>
                  <a:t>over-estimate</a:t>
                </a:r>
                <a:r>
                  <a:rPr lang="zh-CN" altLang="zh-CN" dirty="0">
                    <a:solidFill>
                      <a:srgbClr val="000000"/>
                    </a:solidFill>
                    <a:latin typeface="Times New Roman" panose="02020603050405020304" pitchFamily="18" charset="0"/>
                    <a:ea typeface="楷体_GB2312"/>
                    <a:cs typeface="Times New Roman" panose="02020603050405020304" pitchFamily="18" charset="0"/>
                  </a:rPr>
                  <a:t>）从结点</a:t>
                </a:r>
                <a:r>
                  <a:rPr lang="en-US" altLang="zh-CN" dirty="0">
                    <a:solidFill>
                      <a:srgbClr val="000000"/>
                    </a:solidFill>
                    <a:latin typeface="Cambria Math" panose="02040503050406030204" pitchFamily="18" charset="0"/>
                    <a:ea typeface="楷体_GB2312"/>
                    <a:cs typeface="Cambria Math" panose="02040503050406030204" pitchFamily="18" charset="0"/>
                  </a:rPr>
                  <a:t>𝑛</a:t>
                </a:r>
                <a:r>
                  <a:rPr lang="zh-CN" altLang="zh-CN" dirty="0">
                    <a:solidFill>
                      <a:srgbClr val="000000"/>
                    </a:solidFill>
                    <a:latin typeface="Times New Roman" panose="02020603050405020304" pitchFamily="18" charset="0"/>
                    <a:ea typeface="楷体_GB2312"/>
                    <a:cs typeface="Times New Roman" panose="02020603050405020304" pitchFamily="18" charset="0"/>
                  </a:rPr>
                  <a:t>到终止结点所应该付出的代价（即估计代价小于等于实际代价）。在</a:t>
                </a:r>
                <a:r>
                  <a:rPr lang="zh-CN" altLang="en-US" dirty="0">
                    <a:solidFill>
                      <a:srgbClr val="000000"/>
                    </a:solidFill>
                    <a:latin typeface="Times New Roman" panose="02020603050405020304" pitchFamily="18" charset="0"/>
                    <a:ea typeface="楷体_GB2312"/>
                    <a:cs typeface="Times New Roman" panose="02020603050405020304" pitchFamily="18" charset="0"/>
                  </a:rPr>
                  <a:t>上述</a:t>
                </a:r>
                <a:r>
                  <a:rPr lang="zh-CN" altLang="zh-CN" dirty="0">
                    <a:solidFill>
                      <a:srgbClr val="000000"/>
                    </a:solidFill>
                    <a:latin typeface="Times New Roman" panose="02020603050405020304" pitchFamily="18" charset="0"/>
                    <a:ea typeface="楷体_GB2312"/>
                    <a:cs typeface="Times New Roman" panose="02020603050405020304" pitchFamily="18" charset="0"/>
                  </a:rPr>
                  <a:t>问题中，对每个结点而言，其状态（城市）到目标状态（城市）</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K</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之间的行驶距离不会小于两城之间的距离，因此列车以最大行驶速度通过直线距离花费的时间必然不会超过实际代价，将该时间作为启发函数值，是满足可容性条件的。</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473149" y="1980078"/>
                <a:ext cx="11440632" cy="3436454"/>
              </a:xfrm>
              <a:prstGeom prst="rect">
                <a:avLst/>
              </a:prstGeom>
              <a:blipFill rotWithShape="1">
                <a:blip r:embed="rId1"/>
                <a:stretch>
                  <a:fillRect l="-1" t="-4" r="5" b="-1109"/>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搜索性能分析：可容性</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mc:Choice xmlns:a14="http://schemas.microsoft.com/office/drawing/2010/main" Requires="a14">
          <p:sp>
            <p:nvSpPr>
              <p:cNvPr id="6" name="矩形 5"/>
              <p:cNvSpPr/>
              <p:nvPr/>
            </p:nvSpPr>
            <p:spPr>
              <a:xfrm>
                <a:off x="473149" y="1980078"/>
                <a:ext cx="11440632" cy="3436454"/>
              </a:xfrm>
              <a:prstGeom prst="rect">
                <a:avLst/>
              </a:prstGeom>
            </p:spPr>
            <p:txBody>
              <a:bodyPr wrap="square">
                <a:spAutoFit/>
              </a:bodyPr>
              <a:lstStyle/>
              <a:p>
                <a:pPr indent="266700" algn="just">
                  <a:lnSpc>
                    <a:spcPct val="2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对于任意结点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ℎ</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ℎ</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，如果</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是目标结点，则有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ℎ</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。如表</a:t>
                </a:r>
                <a:r>
                  <a:rPr lang="en-US" altLang="zh-CN" dirty="0">
                    <a:solidFill>
                      <a:srgbClr val="000000"/>
                    </a:solidFill>
                    <a:latin typeface="Times New Roman" panose="02020603050405020304" pitchFamily="18" charset="0"/>
                    <a:ea typeface="楷体_GB2312"/>
                    <a:cs typeface="Times New Roman" panose="02020603050405020304" pitchFamily="18" charset="0"/>
                  </a:rPr>
                  <a:t>3.4.1</a:t>
                </a:r>
                <a:r>
                  <a:rPr lang="zh-CN" altLang="zh-CN" dirty="0">
                    <a:solidFill>
                      <a:srgbClr val="000000"/>
                    </a:solidFill>
                    <a:latin typeface="Times New Roman" panose="02020603050405020304" pitchFamily="18" charset="0"/>
                    <a:ea typeface="楷体_GB2312"/>
                    <a:cs typeface="Times New Roman" panose="02020603050405020304" pitchFamily="18" charset="0"/>
                  </a:rPr>
                  <a:t>所示，</a:t>
                </a:r>
                <a14:m>
                  <m:oMath xmlns:m="http://schemas.openxmlformats.org/officeDocument/2006/math">
                    <m: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ℎ</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是从结点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出发到达终止结点所付出的最小代价。可以这样理解满足可容性的启发函数，启发函数不会过高估计（</a:t>
                </a:r>
                <a:r>
                  <a:rPr lang="en-US" altLang="zh-CN" dirty="0">
                    <a:solidFill>
                      <a:srgbClr val="000000"/>
                    </a:solidFill>
                    <a:latin typeface="Times New Roman" panose="02020603050405020304" pitchFamily="18" charset="0"/>
                    <a:ea typeface="楷体_GB2312"/>
                    <a:cs typeface="Times New Roman" panose="02020603050405020304" pitchFamily="18" charset="0"/>
                  </a:rPr>
                  <a:t>over-estimate</a:t>
                </a:r>
                <a:r>
                  <a:rPr lang="zh-CN" altLang="zh-CN" dirty="0">
                    <a:solidFill>
                      <a:srgbClr val="000000"/>
                    </a:solidFill>
                    <a:latin typeface="Times New Roman" panose="02020603050405020304" pitchFamily="18" charset="0"/>
                    <a:ea typeface="楷体_GB2312"/>
                    <a:cs typeface="Times New Roman" panose="02020603050405020304" pitchFamily="18" charset="0"/>
                  </a:rPr>
                  <a:t>）从结点</a:t>
                </a:r>
                <a:r>
                  <a:rPr lang="en-US" altLang="zh-CN" dirty="0">
                    <a:solidFill>
                      <a:srgbClr val="000000"/>
                    </a:solidFill>
                    <a:latin typeface="Cambria Math" panose="02040503050406030204" pitchFamily="18" charset="0"/>
                    <a:ea typeface="楷体_GB2312"/>
                    <a:cs typeface="Cambria Math" panose="02040503050406030204" pitchFamily="18" charset="0"/>
                  </a:rPr>
                  <a:t>𝑛</a:t>
                </a:r>
                <a:r>
                  <a:rPr lang="zh-CN" altLang="zh-CN" dirty="0">
                    <a:solidFill>
                      <a:srgbClr val="000000"/>
                    </a:solidFill>
                    <a:latin typeface="Times New Roman" panose="02020603050405020304" pitchFamily="18" charset="0"/>
                    <a:ea typeface="楷体_GB2312"/>
                    <a:cs typeface="Times New Roman" panose="02020603050405020304" pitchFamily="18" charset="0"/>
                  </a:rPr>
                  <a:t>到终止结点所应该付出的代价（即估计代价小于等于实际代价）。在</a:t>
                </a:r>
                <a:r>
                  <a:rPr lang="zh-CN" altLang="en-US" dirty="0">
                    <a:solidFill>
                      <a:srgbClr val="000000"/>
                    </a:solidFill>
                    <a:latin typeface="Times New Roman" panose="02020603050405020304" pitchFamily="18" charset="0"/>
                    <a:ea typeface="楷体_GB2312"/>
                    <a:cs typeface="Times New Roman" panose="02020603050405020304" pitchFamily="18" charset="0"/>
                  </a:rPr>
                  <a:t>上述</a:t>
                </a:r>
                <a:r>
                  <a:rPr lang="zh-CN" altLang="zh-CN" dirty="0">
                    <a:solidFill>
                      <a:srgbClr val="000000"/>
                    </a:solidFill>
                    <a:latin typeface="Times New Roman" panose="02020603050405020304" pitchFamily="18" charset="0"/>
                    <a:ea typeface="楷体_GB2312"/>
                    <a:cs typeface="Times New Roman" panose="02020603050405020304" pitchFamily="18" charset="0"/>
                  </a:rPr>
                  <a:t>问题中，对每个结点而言，其状态（城市）到目标状态（城市）</a:t>
                </a:r>
                <a14:m>
                  <m:oMath xmlns:m="http://schemas.openxmlformats.org/officeDocument/2006/math">
                    <m:r>
                      <m:rPr>
                        <m:sty m:val="p"/>
                      </m:rPr>
                      <a:rPr lang="en-US" altLang="zh-CN">
                        <a:solidFill>
                          <a:srgbClr val="000000"/>
                        </a:solidFill>
                        <a:latin typeface="Cambria Math" panose="02040503050406030204" pitchFamily="18" charset="0"/>
                        <a:ea typeface="楷体_GB2312"/>
                        <a:cs typeface="Times New Roman" panose="02020603050405020304" pitchFamily="18" charset="0"/>
                      </a:rPr>
                      <m:t>K</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之间的行驶距离不会小于两城之间的距离，因此列车以最大行驶速度通过直线距离花费的时间必然不会超过实际代价，将该时间作为启发函数值，是满足可容性条件的。</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473149" y="1980078"/>
                <a:ext cx="11440632" cy="3436454"/>
              </a:xfrm>
              <a:prstGeom prst="rect">
                <a:avLst/>
              </a:prstGeom>
              <a:blipFill rotWithShape="1">
                <a:blip r:embed="rId1"/>
                <a:stretch>
                  <a:fillRect l="-1" t="-4" r="5" b="-1109"/>
                </a:stretch>
              </a:blipFill>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搜索性能分析：一致性必然导致可容性</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mc:Choice xmlns:a14="http://schemas.microsoft.com/office/drawing/2010/main" Requires="a14">
          <p:sp>
            <p:nvSpPr>
              <p:cNvPr id="7" name="矩形 6"/>
              <p:cNvSpPr/>
              <p:nvPr/>
            </p:nvSpPr>
            <p:spPr>
              <a:xfrm>
                <a:off x="107212" y="1551626"/>
                <a:ext cx="4134294" cy="5219378"/>
              </a:xfrm>
              <a:prstGeom prst="rect">
                <a:avLst/>
              </a:prstGeom>
            </p:spPr>
            <p:txBody>
              <a:bodyPr wrap="square">
                <a:spAutoFit/>
              </a:bodyPr>
              <a:lstStyle/>
              <a:p>
                <a:pPr marL="285750" indent="-28575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一致性是一个比可容性更严格的性质，即一个启发函数如果满足一致性条件，那么该启发函数必然满足可容性条件。</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考虑以任意结点</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作为根结点的搜索树子树，如果这棵子树中不存在终止结点，那么可以认为</a:t>
                </a:r>
                <a14:m>
                  <m:oMath xmlns:m="http://schemas.openxmlformats.org/officeDocument/2006/math">
                    <m:sSup>
                      <m:sSup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latin typeface="Cambria Math" panose="02040503050406030204" pitchFamily="18" charset="0"/>
                            <a:ea typeface="楷体_GB2312"/>
                            <a:cs typeface="Times New Roman" panose="02020603050405020304" pitchFamily="18" charset="0"/>
                          </a:rPr>
                          <m:t>ℎ</m:t>
                        </m:r>
                      </m:e>
                      <m: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取值无穷大，因此启发函数在</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上满足可容性。如果这棵子树中存在终止结点，假设能够找出一条从</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到达终止结点代价最小的有限长（状态转移次数有限）路径。</a:t>
                </a:r>
                <a:endParaRPr lang="en-US" altLang="zh-CN" sz="1600" dirty="0">
                  <a:solidFill>
                    <a:srgbClr val="000000"/>
                  </a:solidFill>
                  <a:latin typeface="Times New Roman" panose="02020603050405020304" pitchFamily="18" charset="0"/>
                  <a:ea typeface="楷体_GB231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注意有些情况下可能不存在这样的路径，例如存在代价为负值的回路的情形，或最短路径代价有限而长度无限的情形等，这些特殊情况此处不予考虑。</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107212" y="1551626"/>
                <a:ext cx="4134294" cy="5219378"/>
              </a:xfrm>
              <a:prstGeom prst="rect">
                <a:avLst/>
              </a:prstGeom>
              <a:blipFill rotWithShape="1">
                <a:blip r:embed="rId1"/>
                <a:stretch>
                  <a:fillRect l="-13" t="-6" r="8"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7411013" y="2080803"/>
                <a:ext cx="4515954" cy="3877985"/>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如图中以</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为根结点的子树，假设从该结点到达终止结点代价最小的路径为</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2</m:t>
                        </m:r>
                      </m:sub>
                    </m:s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K</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。由于</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ℎ</m:t>
                    </m:r>
                    <m:d>
                      <m:d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a:solidFill>
                              <a:srgbClr val="000000"/>
                            </a:solidFill>
                            <a:latin typeface="Cambria Math" panose="02040503050406030204" pitchFamily="18" charset="0"/>
                            <a:ea typeface="楷体_GB2312"/>
                            <a:cs typeface="Times New Roman" panose="02020603050405020304" pitchFamily="18" charset="0"/>
                          </a:rPr>
                          <m:t>K</m:t>
                        </m:r>
                      </m:e>
                    </m:d>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且启发函数满足一致性条件，因此存在：</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ℎ</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e>
                      </m:d>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ℎ</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oMath>
                    <m:oMath xmlns:m="http://schemas.openxmlformats.org/officeDocument/2006/math">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ℎ</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oMath>
                    <m:oMath xmlns:m="http://schemas.openxmlformats.org/officeDocument/2006/math">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 xmlns:m="http://schemas.openxmlformats.org/officeDocument/2006/math">
                      <m:r>
                        <m:rPr>
                          <m:aln/>
                        </m:rP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K</m:t>
                          </m:r>
                        </m:e>
                      </m:d>
                    </m:oMath>
                    <m:oMath xmlns:m="http://schemas.openxmlformats.org/officeDocument/2006/math">
                      <m:r>
                        <m:rPr>
                          <m:aln/>
                        </m:rPr>
                        <a:rPr lang="en-US" altLang="zh-CN" sz="16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ℎ</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endParaRPr lang="en-US" altLang="zh-CN" sz="1600" kern="100" dirty="0">
                  <a:solidFill>
                    <a:srgbClr val="000000"/>
                  </a:solidFill>
                  <a:latin typeface="等线" panose="02010600030101010101" pitchFamily="2" charset="-122"/>
                  <a:ea typeface="等线" panose="02010600030101010101" pitchFamily="2" charset="-122"/>
                  <a:cs typeface="Times New Roman" panose="02020603050405020304" pitchFamily="18" charset="0"/>
                </a:endParaRPr>
              </a:p>
              <a:p>
                <a:pPr indent="266700" algn="ctr">
                  <a:spcAft>
                    <a:spcPts val="0"/>
                  </a:spcAft>
                </a:pPr>
                <a:r>
                  <a:rPr lang="zh-CN" altLang="zh-CN" sz="1400" b="1" dirty="0">
                    <a:solidFill>
                      <a:srgbClr val="C00000"/>
                    </a:solidFill>
                    <a:latin typeface="Times New Roman" panose="02020603050405020304" pitchFamily="18" charset="0"/>
                    <a:ea typeface="楷体_GB2312"/>
                    <a:cs typeface="Times New Roman" panose="02020603050405020304" pitchFamily="18" charset="0"/>
                  </a:rPr>
                  <a:t>即满足一致性条件的启发函数一定满足可容性条件。</a:t>
                </a:r>
                <a:endParaRPr lang="zh-CN" altLang="zh-CN" sz="1400" b="1" dirty="0">
                  <a:solidFill>
                    <a:srgbClr val="C00000"/>
                  </a:solidFill>
                  <a:latin typeface="Times New Roman" panose="02020603050405020304" pitchFamily="18" charset="0"/>
                  <a:ea typeface="楷体_GB231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7411013" y="2080803"/>
                <a:ext cx="4515954" cy="3877985"/>
              </a:xfrm>
              <a:prstGeom prst="rect">
                <a:avLst/>
              </a:prstGeom>
              <a:blipFill rotWithShape="1">
                <a:blip r:embed="rId2"/>
                <a:stretch>
                  <a:fillRect l="-12" t="-14" r="-13434" b="15"/>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4675263" y="2335321"/>
            <a:ext cx="2301993" cy="295290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算法是完备的么？</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p:sp>
        <p:nvSpPr>
          <p:cNvPr id="6" name="矩形 5"/>
          <p:cNvSpPr/>
          <p:nvPr/>
        </p:nvSpPr>
        <p:spPr>
          <a:xfrm>
            <a:off x="1504507" y="1735537"/>
            <a:ext cx="10074349" cy="562590"/>
          </a:xfrm>
          <a:prstGeom prst="rect">
            <a:avLst/>
          </a:prstGeom>
        </p:spPr>
        <p:txBody>
          <a:bodyPr wrap="square">
            <a:spAutoFit/>
          </a:bodyPr>
          <a:lstStyle/>
          <a:p>
            <a:pPr indent="266700" algn="just">
              <a:lnSpc>
                <a:spcPct val="20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如果所求解问题和启发函数满足以下条件，则</a:t>
            </a:r>
            <a:r>
              <a:rPr lang="en-US" altLang="zh-CN" dirty="0">
                <a:solidFill>
                  <a:srgbClr val="000000"/>
                </a:solidFill>
                <a:latin typeface="Times New Roman" panose="02020603050405020304" pitchFamily="18" charset="0"/>
                <a:ea typeface="楷体_GB2312"/>
                <a:cs typeface="Times New Roman" panose="02020603050405020304" pitchFamily="18" charset="0"/>
              </a:rPr>
              <a:t>A*</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算法是完备的：</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p:sp>
        <p:nvSpPr>
          <p:cNvPr id="13" name="矩形: 圆角 6"/>
          <p:cNvSpPr/>
          <p:nvPr/>
        </p:nvSpPr>
        <p:spPr>
          <a:xfrm>
            <a:off x="3683301" y="2620870"/>
            <a:ext cx="5135523" cy="277038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3823288" y="2557466"/>
            <a:ext cx="4740354" cy="2744149"/>
          </a:xfrm>
          <a:prstGeom prst="rect">
            <a:avLst/>
          </a:prstGeom>
        </p:spPr>
        <p:txBody>
          <a:bodyPr wrap="square">
            <a:spAutoFit/>
          </a:bodyPr>
          <a:lstStyle/>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搜索树中分支数量是有限的，即每个结点的后继结点数量是有限的</a:t>
            </a: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单步代价的下界是一个正数</a:t>
            </a:r>
            <a:endParaRPr lang="en-US"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r>
              <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启发函数有下界</a:t>
            </a:r>
            <a:endParaRPr lang="zh-CN" altLang="zh-CN"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400110"/>
            </a:xfrm>
            <a:prstGeom prst="rect">
              <a:avLst/>
            </a:prstGeom>
          </p:spPr>
          <p:txBody>
            <a:bodyPr wrap="square">
              <a:spAutoFit/>
            </a:bodyPr>
            <a:lstStyle/>
            <a:p>
              <a:pPr algn="ctr">
                <a:spcBef>
                  <a:spcPct val="50000"/>
                </a:spcBef>
              </a:pP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搜索性能分析：</a:t>
              </a:r>
              <a:r>
                <a:rPr lang="en-US" altLang="zh-CN" sz="2000" b="1"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算法是最优的么？</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852473" y="129010"/>
            <a:ext cx="3512500"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二、贪婪最佳优先搜索与</a:t>
            </a:r>
            <a:r>
              <a:rPr lang="en-US" altLang="zh-CN" sz="1600" dirty="0">
                <a:solidFill>
                  <a:srgbClr val="000000"/>
                </a:solidFill>
                <a:latin typeface="Times New Roman" panose="02020603050405020304" pitchFamily="18" charset="0"/>
                <a:ea typeface="楷体_GB2312"/>
              </a:rPr>
              <a:t>A*</a:t>
            </a:r>
            <a:r>
              <a:rPr lang="zh-CN" altLang="en-US" sz="1600" dirty="0">
                <a:solidFill>
                  <a:srgbClr val="000000"/>
                </a:solidFill>
                <a:latin typeface="Times New Roman" panose="02020603050405020304" pitchFamily="18" charset="0"/>
                <a:ea typeface="楷体_GB2312"/>
              </a:rPr>
              <a:t>搜索算法</a:t>
            </a:r>
            <a:endParaRPr lang="zh-CN" altLang="en-US" sz="1600" dirty="0"/>
          </a:p>
        </p:txBody>
      </p:sp>
      <mc:AlternateContent xmlns:mc="http://schemas.openxmlformats.org/markup-compatibility/2006">
        <mc:Choice xmlns:a14="http://schemas.microsoft.com/office/drawing/2010/main" Requires="a14">
          <p:sp>
            <p:nvSpPr>
              <p:cNvPr id="7" name="矩形 6"/>
              <p:cNvSpPr/>
              <p:nvPr/>
            </p:nvSpPr>
            <p:spPr>
              <a:xfrm>
                <a:off x="1311349" y="2303911"/>
                <a:ext cx="9569301" cy="3367204"/>
              </a:xfrm>
              <a:prstGeom prst="rect">
                <a:avLst/>
              </a:prstGeom>
            </p:spPr>
            <p:txBody>
              <a:bodyPr wrap="square">
                <a:spAutoFit/>
              </a:bodyPr>
              <a:lstStyle/>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假设</a:t>
                </a:r>
                <a:r>
                  <a:rPr lang="en-US" altLang="zh-CN" dirty="0">
                    <a:solidFill>
                      <a:srgbClr val="000000"/>
                    </a:solidFill>
                    <a:latin typeface="Times New Roman" panose="02020603050405020304" pitchFamily="18" charset="0"/>
                    <a:ea typeface="楷体_GB2312"/>
                    <a:cs typeface="Times New Roman" panose="02020603050405020304" pitchFamily="18" charset="0"/>
                  </a:rPr>
                  <a:t>A*</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算法找到的第一个终止结点为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。对于此时边缘集合中任意结点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，根据算法每次扩展时的策略，即选择评价函数取值最小的边缘结点进行扩展，有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。由于</a:t>
                </a:r>
                <a:r>
                  <a:rPr lang="en-US" altLang="zh-CN" dirty="0">
                    <a:solidFill>
                      <a:srgbClr val="000000"/>
                    </a:solidFill>
                    <a:latin typeface="Times New Roman" panose="02020603050405020304" pitchFamily="18" charset="0"/>
                    <a:ea typeface="楷体_GB2312"/>
                    <a:cs typeface="Times New Roman" panose="02020603050405020304" pitchFamily="18" charset="0"/>
                  </a:rPr>
                  <a:t>A*</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算法对评价函数定义为</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ℎ</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，且</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ℎ</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0</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，有</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ℎ</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𝑔</m:t>
                    </m:r>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𝑓</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r>
                      <a:rPr lang="en-US" altLang="zh-CN" i="1">
                        <a:solidFill>
                          <a:srgbClr val="000000"/>
                        </a:solidFill>
                        <a:latin typeface="Cambria Math" panose="02040503050406030204" pitchFamily="18" charset="0"/>
                        <a:ea typeface="楷体_GB2312"/>
                        <a:cs typeface="Times New Roman" panose="02020603050405020304" pitchFamily="18" charset="0"/>
                      </a:rPr>
                      <m:t>+</m:t>
                    </m:r>
                    <m:r>
                      <a:rPr lang="en-US" altLang="zh-CN" i="1">
                        <a:solidFill>
                          <a:srgbClr val="000000"/>
                        </a:solidFill>
                        <a:latin typeface="Cambria Math" panose="02040503050406030204" pitchFamily="18" charset="0"/>
                        <a:ea typeface="楷体_GB2312"/>
                        <a:cs typeface="Times New Roman" panose="02020603050405020304" pitchFamily="18" charset="0"/>
                      </a:rPr>
                      <m:t>ℎ</m:t>
                    </m:r>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，综合可得</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𝑔</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d>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𝑔</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ℎ</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𝑔</m:t>
                      </m:r>
                      <m:d>
                        <m:d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ℎ</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𝑛</m:t>
                          </m:r>
                        </m:e>
                        <m: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d>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为从起始结点到结点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所对应路径的代价，</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𝑔</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e>
                    </m:d>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ℎ</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sSup>
                      <m:sSup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a:solidFill>
                              <a:srgbClr val="000000"/>
                            </a:solidFill>
                            <a:latin typeface="Cambria Math" panose="02040503050406030204" pitchFamily="18" charset="0"/>
                            <a:ea typeface="楷体_GB2312"/>
                            <a:cs typeface="Times New Roman" panose="02020603050405020304" pitchFamily="18" charset="0"/>
                          </a:rPr>
                          <m:t>𝑛</m:t>
                        </m:r>
                      </m:e>
                      <m:sup>
                        <m:r>
                          <a:rPr lang="en-US" altLang="zh-CN" i="1">
                            <a:solidFill>
                              <a:srgbClr val="000000"/>
                            </a:solidFill>
                            <a:latin typeface="Cambria Math" panose="02040503050406030204" pitchFamily="18" charset="0"/>
                            <a:ea typeface="楷体_GB2312"/>
                            <a:cs typeface="Times New Roman" panose="02020603050405020304" pitchFamily="18" charset="0"/>
                          </a:rPr>
                          <m:t>′</m:t>
                        </m:r>
                      </m:sup>
                    </m:sSup>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表示从初始结点出发经过结点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r>
                      <a:rPr lang="en-US" altLang="zh-CN"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到达终止结点的最小代价。也就是说此时扩展其他任何一个边缘结点都不可能找到比结点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所对应路径代价更小的路径，因此结点</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对应的是一条最短路径，即算法满足最优性。</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1311349" y="2303911"/>
                <a:ext cx="9569301" cy="3367204"/>
              </a:xfrm>
              <a:prstGeom prst="rect">
                <a:avLst/>
              </a:prstGeom>
              <a:blipFill rotWithShape="1">
                <a:blip r:embed="rId1"/>
                <a:stretch>
                  <a:fillRect l="-1" t="-4" r="6" b="17"/>
                </a:stretch>
              </a:blipFill>
            </p:spPr>
            <p:txBody>
              <a:bodyPr/>
              <a:lstStyle/>
              <a:p>
                <a:r>
                  <a:rPr lang="zh-CN" altLang="en-US">
                    <a:noFill/>
                  </a:rPr>
                  <a:t> </a:t>
                </a:r>
              </a:p>
            </p:txBody>
          </p:sp>
        </mc:Fallback>
      </mc:AlternateContent>
      <p:sp>
        <p:nvSpPr>
          <p:cNvPr id="8" name="矩形 7"/>
          <p:cNvSpPr/>
          <p:nvPr/>
        </p:nvSpPr>
        <p:spPr>
          <a:xfrm>
            <a:off x="3385929" y="1794782"/>
            <a:ext cx="5083443" cy="369332"/>
          </a:xfrm>
          <a:prstGeom prst="rect">
            <a:avLst/>
          </a:prstGeom>
        </p:spPr>
        <p:txBody>
          <a:bodyPr wrap="none">
            <a:spAutoFit/>
          </a:bodyPr>
          <a:lstStyle/>
          <a:p>
            <a:r>
              <a:rPr lang="zh-CN" altLang="zh-CN" b="1" dirty="0">
                <a:solidFill>
                  <a:srgbClr val="C00000"/>
                </a:solidFill>
                <a:latin typeface="Times New Roman" panose="02020603050405020304" pitchFamily="18" charset="0"/>
                <a:ea typeface="楷体_GB2312"/>
                <a:cs typeface="Times New Roman" panose="02020603050405020304" pitchFamily="18" charset="0"/>
              </a:rPr>
              <a:t>如果启发函数是可容的，那么</a:t>
            </a:r>
            <a:r>
              <a:rPr lang="en-US" altLang="zh-CN" b="1" dirty="0">
                <a:solidFill>
                  <a:srgbClr val="C00000"/>
                </a:solidFill>
                <a:latin typeface="Times New Roman" panose="02020603050405020304" pitchFamily="18" charset="0"/>
                <a:ea typeface="楷体_GB2312"/>
                <a:cs typeface="Times New Roman" panose="02020603050405020304" pitchFamily="18" charset="0"/>
              </a:rPr>
              <a:t>A*</a:t>
            </a:r>
            <a:r>
              <a:rPr lang="zh-CN" altLang="zh-CN" b="1" dirty="0">
                <a:solidFill>
                  <a:srgbClr val="C00000"/>
                </a:solidFill>
                <a:latin typeface="Times New Roman" panose="02020603050405020304" pitchFamily="18" charset="0"/>
                <a:ea typeface="楷体_GB2312"/>
                <a:cs typeface="Times New Roman" panose="02020603050405020304" pitchFamily="18" charset="0"/>
              </a:rPr>
              <a:t>算法满足最优性</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对抗搜索（</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adversarial search</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或</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博弈搜索（</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game search</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2" name="矩形 11"/>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6" name="矩形 5"/>
          <p:cNvSpPr/>
          <p:nvPr/>
        </p:nvSpPr>
        <p:spPr>
          <a:xfrm>
            <a:off x="1043764" y="1715800"/>
            <a:ext cx="9307031" cy="922945"/>
          </a:xfrm>
          <a:prstGeom prst="rect">
            <a:avLst/>
          </a:prstGeom>
        </p:spPr>
        <p:txBody>
          <a:bodyPr wrap="square">
            <a:spAutoFit/>
          </a:bodyPr>
          <a:lstStyle/>
          <a:p>
            <a:pPr indent="266700" algn="ctr">
              <a:lnSpc>
                <a:spcPts val="22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两个智能体同处于一个竞争的环境，智能体之间通过竞争来实现各自相反目标，即一方想</a:t>
            </a:r>
            <a:r>
              <a:rPr lang="zh-CN"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最大化自身的利益</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，而另一方则想</a:t>
            </a:r>
            <a:r>
              <a:rPr lang="zh-CN"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最小化对手的利益</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。通俗地说，对抗搜索的过程就是两个智能体各自选择对自己有利的策略。</a:t>
            </a:r>
            <a:endPar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2757947" y="3377879"/>
            <a:ext cx="2827866" cy="1938992"/>
          </a:xfrm>
          <a:prstGeom prst="rect">
            <a:avLst/>
          </a:prstGeom>
        </p:spPr>
        <p:txBody>
          <a:bodyPr wrap="square">
            <a:spAutoFit/>
          </a:bodyPr>
          <a:lstStyle/>
          <a:p>
            <a:pPr>
              <a:lnSpc>
                <a:spcPct val="150000"/>
              </a:lnSpc>
            </a:pPr>
            <a:r>
              <a:rPr lang="zh-CN" altLang="en-US" sz="2000" b="1" dirty="0">
                <a:ea typeface="华文楷体" panose="02010600040101010101" pitchFamily="2" charset="-122"/>
              </a:rPr>
              <a:t>狭路相逢勇者胜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勇者相逢智者胜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智者相逢德者胜</a:t>
            </a:r>
            <a:endParaRPr lang="en-US" altLang="zh-CN" sz="2000" b="1" dirty="0">
              <a:ea typeface="华文楷体" panose="02010600040101010101" pitchFamily="2" charset="-122"/>
            </a:endParaRPr>
          </a:p>
          <a:p>
            <a:pPr>
              <a:lnSpc>
                <a:spcPct val="150000"/>
              </a:lnSpc>
            </a:pPr>
            <a:r>
              <a:rPr lang="zh-CN" altLang="en-US" sz="2000" b="1" dirty="0">
                <a:ea typeface="华文楷体" panose="02010600040101010101" pitchFamily="2" charset="-122"/>
              </a:rPr>
              <a:t>德者相逢</a:t>
            </a:r>
            <a:r>
              <a:rPr lang="zh-CN" altLang="en-US" sz="2000" b="1" dirty="0">
                <a:solidFill>
                  <a:srgbClr val="C00000"/>
                </a:solidFill>
                <a:ea typeface="华文楷体" panose="02010600040101010101" pitchFamily="2" charset="-122"/>
              </a:rPr>
              <a:t>道者胜</a:t>
            </a:r>
            <a:endParaRPr lang="zh-CN" altLang="en-US" sz="2000" b="1" dirty="0">
              <a:solidFill>
                <a:srgbClr val="C00000"/>
              </a:solidFill>
              <a:ea typeface="华文楷体" panose="02010600040101010101" pitchFamily="2" charset="-122"/>
            </a:endParaRPr>
          </a:p>
        </p:txBody>
      </p:sp>
      <p:sp>
        <p:nvSpPr>
          <p:cNvPr id="11" name="圆角矩形 19"/>
          <p:cNvSpPr/>
          <p:nvPr/>
        </p:nvSpPr>
        <p:spPr bwMode="auto">
          <a:xfrm>
            <a:off x="6784279" y="5513193"/>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rPr>
              <a:t>智能体</a:t>
            </a:r>
            <a:endPar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endParaRPr>
          </a:p>
        </p:txBody>
      </p:sp>
      <p:sp>
        <p:nvSpPr>
          <p:cNvPr id="13" name="圆角矩形 95"/>
          <p:cNvSpPr/>
          <p:nvPr/>
        </p:nvSpPr>
        <p:spPr bwMode="auto">
          <a:xfrm>
            <a:off x="6322101" y="4150950"/>
            <a:ext cx="1989422" cy="892175"/>
          </a:xfrm>
          <a:prstGeom prst="roundRect">
            <a:avLst>
              <a:gd name="adj" fmla="val 16667"/>
            </a:avLst>
          </a:prstGeom>
          <a:solidFill>
            <a:srgbClr val="FF0000"/>
          </a:solidFill>
          <a:ln w="9525">
            <a:solidFill>
              <a:schemeClr val="accent2"/>
            </a:solidFill>
            <a:round/>
          </a:ln>
          <a:effectLst/>
        </p:spPr>
        <p:txBody>
          <a:bodyPr wrap="none" tIns="0" bIns="0"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defRPr/>
            </a:pPr>
            <a:r>
              <a:rPr lang="zh-CN" altLang="en-US" sz="2000" b="1" dirty="0">
                <a:solidFill>
                  <a:schemeClr val="bg1"/>
                </a:solidFill>
                <a:latin typeface="+mn-lt"/>
                <a:ea typeface="华文楷体" panose="02010600040101010101" pitchFamily="2" charset="-122"/>
                <a:sym typeface="Times New Roman" panose="02020603050405020304" pitchFamily="18" charset="0"/>
              </a:rPr>
              <a:t>目标</a:t>
            </a:r>
            <a:endParaRPr lang="en-US" altLang="zh-CN" sz="2000" b="1" dirty="0">
              <a:solidFill>
                <a:schemeClr val="bg1"/>
              </a:solidFill>
              <a:latin typeface="+mn-lt"/>
              <a:ea typeface="华文楷体" panose="02010600040101010101" pitchFamily="2" charset="-122"/>
              <a:sym typeface="Times New Roman" panose="02020603050405020304" pitchFamily="18" charset="0"/>
            </a:endParaRPr>
          </a:p>
        </p:txBody>
      </p:sp>
      <p:sp>
        <p:nvSpPr>
          <p:cNvPr id="14" name="圆角矩形 27"/>
          <p:cNvSpPr/>
          <p:nvPr/>
        </p:nvSpPr>
        <p:spPr bwMode="auto">
          <a:xfrm>
            <a:off x="6777043" y="3268306"/>
            <a:ext cx="1065066" cy="374999"/>
          </a:xfrm>
          <a:prstGeom prst="roundRect">
            <a:avLst/>
          </a:prstGeom>
          <a:ln>
            <a:headEnd type="none" w="med" len="med"/>
            <a:tailEnd type="none" w="med" len="med"/>
          </a:ln>
          <a:scene3d>
            <a:camera prst="orthographicFront"/>
            <a:lightRig rig="threePt" dir="t"/>
          </a:scene3d>
          <a:sp3d>
            <a:bevelT w="190500" h="63500"/>
          </a:sp3d>
        </p:spPr>
        <p:style>
          <a:lnRef idx="1">
            <a:schemeClr val="accent1"/>
          </a:lnRef>
          <a:fillRef idx="2">
            <a:schemeClr val="accent1"/>
          </a:fillRef>
          <a:effectRef idx="1">
            <a:schemeClr val="accent1"/>
          </a:effectRef>
          <a:fontRef idx="minor">
            <a:schemeClr val="dk1"/>
          </a:fontRef>
        </p:style>
        <p:txBody>
          <a:bodyPr wrap="none" tIns="0" bIns="0" anchor="ctr"/>
          <a:lstStyle/>
          <a:p>
            <a:pPr algn="ctr">
              <a:buFont typeface="Arial" panose="020B0604020202020204" pitchFamily="34" charset="0"/>
              <a:buNone/>
              <a:defRPr/>
            </a:pPr>
            <a:r>
              <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rPr>
              <a:t>对手</a:t>
            </a:r>
            <a:endParaRPr lang="zh-CN" altLang="en-US" sz="14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ea typeface="华文楷体" panose="02010600040101010101" pitchFamily="2" charset="-122"/>
            </a:endParaRPr>
          </a:p>
        </p:txBody>
      </p:sp>
      <p:sp>
        <p:nvSpPr>
          <p:cNvPr id="15" name="上箭头 8"/>
          <p:cNvSpPr/>
          <p:nvPr/>
        </p:nvSpPr>
        <p:spPr>
          <a:xfrm>
            <a:off x="7215213" y="5120548"/>
            <a:ext cx="257547" cy="392647"/>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ea typeface="华文楷体" panose="02010600040101010101" pitchFamily="2" charset="-122"/>
            </a:endParaRPr>
          </a:p>
        </p:txBody>
      </p:sp>
      <p:sp>
        <p:nvSpPr>
          <p:cNvPr id="16" name="下箭头 9"/>
          <p:cNvSpPr/>
          <p:nvPr/>
        </p:nvSpPr>
        <p:spPr>
          <a:xfrm>
            <a:off x="7215213" y="3742324"/>
            <a:ext cx="257547" cy="408627"/>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ea typeface="华文楷体" panose="02010600040101010101" pitchFamily="2" charset="-122"/>
            </a:endParaRPr>
          </a:p>
        </p:txBody>
      </p:sp>
      <p:sp>
        <p:nvSpPr>
          <p:cNvPr id="17" name="矩形 16"/>
          <p:cNvSpPr/>
          <p:nvPr/>
        </p:nvSpPr>
        <p:spPr>
          <a:xfrm>
            <a:off x="7596953" y="5075759"/>
            <a:ext cx="1338828" cy="369332"/>
          </a:xfrm>
          <a:prstGeom prst="rect">
            <a:avLst/>
          </a:prstGeom>
        </p:spPr>
        <p:txBody>
          <a:bodyPr wrap="none">
            <a:spAutoFit/>
          </a:bodyPr>
          <a:lstStyle/>
          <a:p>
            <a:r>
              <a:rPr lang="zh-CN" altLang="en-US" b="1" dirty="0">
                <a:ea typeface="华文楷体" panose="02010600040101010101" pitchFamily="2" charset="-122"/>
              </a:rPr>
              <a:t>最大化利益</a:t>
            </a:r>
            <a:endParaRPr lang="zh-CN" altLang="en-US" b="1" dirty="0">
              <a:ea typeface="华文楷体" panose="02010600040101010101" pitchFamily="2" charset="-122"/>
            </a:endParaRPr>
          </a:p>
        </p:txBody>
      </p:sp>
      <p:sp>
        <p:nvSpPr>
          <p:cNvPr id="18" name="矩形 17"/>
          <p:cNvSpPr/>
          <p:nvPr/>
        </p:nvSpPr>
        <p:spPr>
          <a:xfrm>
            <a:off x="7574375" y="3719746"/>
            <a:ext cx="1338828" cy="369332"/>
          </a:xfrm>
          <a:prstGeom prst="rect">
            <a:avLst/>
          </a:prstGeom>
        </p:spPr>
        <p:txBody>
          <a:bodyPr wrap="none">
            <a:spAutoFit/>
          </a:bodyPr>
          <a:lstStyle/>
          <a:p>
            <a:r>
              <a:rPr lang="zh-CN" altLang="en-US" b="1" dirty="0">
                <a:ea typeface="华文楷体" panose="02010600040101010101" pitchFamily="2" charset="-122"/>
              </a:rPr>
              <a:t>最小化利益</a:t>
            </a:r>
            <a:endParaRPr lang="zh-CN" altLang="en-US" b="1" dirty="0">
              <a:ea typeface="华文楷体" panose="0201060004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04507" y="1008198"/>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搜索：若干定义</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19" name="矩形: 圆角 6"/>
          <p:cNvSpPr/>
          <p:nvPr/>
        </p:nvSpPr>
        <p:spPr>
          <a:xfrm>
            <a:off x="1273279" y="1681857"/>
            <a:ext cx="9574618" cy="4012331"/>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0" name="矩形 19"/>
              <p:cNvSpPr/>
              <p:nvPr/>
            </p:nvSpPr>
            <p:spPr>
              <a:xfrm>
                <a:off x="1273279" y="1804124"/>
                <a:ext cx="9449656" cy="4359976"/>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可容性（</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admissible</a:t>
                </a: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包括当前的游戏局面和当前行动的智能体。初始状态</a:t>
                </a:r>
                <a14:m>
                  <m:oMath xmlns:m="http://schemas.openxmlformats.org/officeDocument/2006/math">
                    <m:sSub>
                      <m:sSubPr>
                        <m:ctrlPr>
                          <a:rPr lang="zh-CN" altLang="zh-CN" sz="1600" i="1">
                            <a:solidFill>
                              <a:schemeClr val="bg1"/>
                            </a:solidFill>
                            <a:latin typeface="Cambria Math" panose="02040503050406030204" pitchFamily="18" charset="0"/>
                          </a:rPr>
                        </m:ctrlPr>
                      </m:sSubPr>
                      <m:e>
                        <m:r>
                          <a:rPr lang="en-US" altLang="zh-CN" sz="1600" i="1">
                            <a:solidFill>
                              <a:schemeClr val="bg1"/>
                            </a:solidFill>
                            <a:latin typeface="Cambria Math" panose="02040503050406030204" pitchFamily="18" charset="0"/>
                          </a:rPr>
                          <m:t>𝑠</m:t>
                        </m:r>
                      </m:e>
                      <m:sub>
                        <m:r>
                          <a:rPr lang="en-US" altLang="zh-CN" sz="1600" i="1">
                            <a:solidFill>
                              <a:schemeClr val="bg1"/>
                            </a:solidFill>
                            <a:latin typeface="Cambria Math" panose="02040503050406030204" pitchFamily="18" charset="0"/>
                          </a:rPr>
                          <m:t>0</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包括初始游戏局面和初始行动的玩家。由于本节讨论的问题假设两个竞争对手轮流行动，因此第</a:t>
                </a:r>
                <a14:m>
                  <m:oMath xmlns:m="http://schemas.openxmlformats.org/officeDocument/2006/math">
                    <m:r>
                      <a:rPr lang="en-US" altLang="zh-CN" sz="1600" i="1">
                        <a:solidFill>
                          <a:schemeClr val="bg1"/>
                        </a:solidFill>
                        <a:latin typeface="Cambria Math" panose="02040503050406030204" pitchFamily="18" charset="0"/>
                      </a:rPr>
                      <m:t>𝑖</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步行动的玩家是确定的，函数</a:t>
                </a:r>
                <a14:m>
                  <m:oMath xmlns:m="http://schemas.openxmlformats.org/officeDocument/2006/math">
                    <m:r>
                      <m:rPr>
                        <m:sty m:val="p"/>
                      </m:rPr>
                      <a:rPr lang="en-US" altLang="zh-CN" sz="1600">
                        <a:solidFill>
                          <a:schemeClr val="bg1"/>
                        </a:solidFill>
                        <a:latin typeface="Cambria Math" panose="02040503050406030204" pitchFamily="18" charset="0"/>
                      </a:rPr>
                      <m:t>player</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给出状态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下行动的智能体。</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a:t>
                </a:r>
                <a:r>
                  <a:rPr lang="zh-CN"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给定状态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，动作指的是</a:t>
                </a:r>
                <a14:m>
                  <m:oMath xmlns:m="http://schemas.openxmlformats.org/officeDocument/2006/math">
                    <m:r>
                      <m:rPr>
                        <m:sty m:val="p"/>
                      </m:rPr>
                      <a:rPr lang="en-US" altLang="zh-CN" sz="1600">
                        <a:solidFill>
                          <a:schemeClr val="bg1"/>
                        </a:solidFill>
                        <a:latin typeface="Cambria Math" panose="02040503050406030204" pitchFamily="18" charset="0"/>
                      </a:rPr>
                      <m:t>player</m:t>
                    </m:r>
                    <m:r>
                      <a:rPr lang="en-US" altLang="zh-CN" sz="1600">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在当前局面下可以采取的操作</a:t>
                </a:r>
                <a14:m>
                  <m:oMath xmlns:m="http://schemas.openxmlformats.org/officeDocument/2006/math">
                    <m:r>
                      <a:rPr lang="en-US" altLang="zh-CN" sz="1600" i="1">
                        <a:solidFill>
                          <a:schemeClr val="bg1"/>
                        </a:solidFill>
                        <a:latin typeface="Cambria Math" panose="02040503050406030204" pitchFamily="18" charset="0"/>
                      </a:rPr>
                      <m:t>𝑎</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，记动作集合为</a:t>
                </a:r>
                <a14:m>
                  <m:oMath xmlns:m="http://schemas.openxmlformats.org/officeDocument/2006/math">
                    <m:r>
                      <m:rPr>
                        <m:sty m:val="p"/>
                      </m:rPr>
                      <a:rPr lang="en-US" altLang="zh-CN" sz="1600">
                        <a:solidFill>
                          <a:schemeClr val="bg1"/>
                        </a:solidFill>
                        <a:latin typeface="Cambria Math" panose="02040503050406030204" pitchFamily="18" charset="0"/>
                      </a:rPr>
                      <m:t>actions</m:t>
                    </m:r>
                    <m:d>
                      <m:dPr>
                        <m:ctrlPr>
                          <a:rPr lang="zh-CN" altLang="zh-CN" sz="1600" i="1">
                            <a:solidFill>
                              <a:schemeClr val="bg1"/>
                            </a:solidFill>
                            <a:latin typeface="Cambria Math" panose="02040503050406030204" pitchFamily="18" charset="0"/>
                          </a:rPr>
                        </m:ctrlPr>
                      </m:dPr>
                      <m:e>
                        <m:r>
                          <a:rPr lang="en-US" altLang="zh-CN" sz="1600" i="1">
                            <a:solidFill>
                              <a:schemeClr val="bg1"/>
                            </a:solidFill>
                            <a:latin typeface="Cambria Math" panose="02040503050406030204" pitchFamily="18" charset="0"/>
                          </a:rPr>
                          <m:t>𝑠</m:t>
                        </m:r>
                      </m:e>
                    </m:d>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状态转移</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：给定状态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和动作</a:t>
                </a:r>
                <a14:m>
                  <m:oMath xmlns:m="http://schemas.openxmlformats.org/officeDocument/2006/math">
                    <m:r>
                      <a:rPr lang="en-US" altLang="zh-CN" sz="1600" i="1">
                        <a:solidFill>
                          <a:schemeClr val="bg1"/>
                        </a:solidFill>
                        <a:latin typeface="Cambria Math" panose="02040503050406030204" pitchFamily="18" charset="0"/>
                      </a:rPr>
                      <m:t>𝑎</m:t>
                    </m:r>
                    <m:r>
                      <a:rPr lang="en-US" altLang="zh-CN" sz="1600" i="1">
                        <a:solidFill>
                          <a:schemeClr val="bg1"/>
                        </a:solidFill>
                        <a:latin typeface="Cambria Math" panose="02040503050406030204" pitchFamily="18" charset="0"/>
                      </a:rPr>
                      <m:t>∈</m:t>
                    </m:r>
                    <m:r>
                      <m:rPr>
                        <m:sty m:val="p"/>
                      </m:rPr>
                      <a:rPr lang="en-US" altLang="zh-CN" sz="1600">
                        <a:solidFill>
                          <a:schemeClr val="bg1"/>
                        </a:solidFill>
                        <a:latin typeface="Cambria Math" panose="02040503050406030204" pitchFamily="18" charset="0"/>
                      </a:rPr>
                      <m:t>actions</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，状态转移函数</a:t>
                </a:r>
                <a14:m>
                  <m:oMath xmlns:m="http://schemas.openxmlformats.org/officeDocument/2006/math">
                    <m:r>
                      <m:rPr>
                        <m:sty m:val="p"/>
                      </m:rPr>
                      <a:rPr lang="en-US" altLang="zh-CN" sz="1600">
                        <a:solidFill>
                          <a:schemeClr val="bg1"/>
                        </a:solidFill>
                        <a:latin typeface="Cambria Math" panose="02040503050406030204" pitchFamily="18" charset="0"/>
                      </a:rPr>
                      <m:t>result</m:t>
                    </m:r>
                    <m:r>
                      <a:rPr lang="en-US" altLang="zh-CN" sz="1600">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𝑎</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决定了在</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状态采取</a:t>
                </a:r>
                <a14:m>
                  <m:oMath xmlns:m="http://schemas.openxmlformats.org/officeDocument/2006/math">
                    <m:r>
                      <a:rPr lang="en-US" altLang="zh-CN" sz="1600" i="1">
                        <a:solidFill>
                          <a:schemeClr val="bg1"/>
                        </a:solidFill>
                        <a:latin typeface="Cambria Math" panose="02040503050406030204" pitchFamily="18" charset="0"/>
                      </a:rPr>
                      <m:t>𝑎</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动作后所得后继状态。</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终局状态检测</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：终止状态检测函数</a:t>
                </a:r>
                <a14:m>
                  <m:oMath xmlns:m="http://schemas.openxmlformats.org/officeDocument/2006/math">
                    <m:r>
                      <m:rPr>
                        <m:sty m:val="p"/>
                      </m:rPr>
                      <a:rPr lang="en-US" altLang="zh-CN" sz="1600">
                        <a:solidFill>
                          <a:schemeClr val="bg1"/>
                        </a:solidFill>
                        <a:latin typeface="Cambria Math" panose="02040503050406030204" pitchFamily="18" charset="0"/>
                      </a:rPr>
                      <m:t>terminal</m:t>
                    </m:r>
                    <m:r>
                      <a:rPr lang="en-US" altLang="zh-CN" sz="1600">
                        <a:solidFill>
                          <a:schemeClr val="bg1"/>
                        </a:solidFill>
                        <a:latin typeface="Cambria Math" panose="02040503050406030204" pitchFamily="18" charset="0"/>
                      </a:rPr>
                      <m:t>_</m:t>
                    </m:r>
                    <m:r>
                      <m:rPr>
                        <m:sty m:val="p"/>
                      </m:rPr>
                      <a:rPr lang="en-US" altLang="zh-CN" sz="1600">
                        <a:solidFill>
                          <a:schemeClr val="bg1"/>
                        </a:solidFill>
                        <a:latin typeface="Cambria Math" panose="02040503050406030204" pitchFamily="18" charset="0"/>
                      </a:rPr>
                      <m:t>test</m:t>
                    </m:r>
                    <m:r>
                      <a:rPr lang="en-US" altLang="zh-CN" sz="1600">
                        <a:solidFill>
                          <a:schemeClr val="bg1"/>
                        </a:solidFill>
                        <a:latin typeface="Cambria Math" panose="02040503050406030204" pitchFamily="18" charset="0"/>
                      </a:rPr>
                      <m:t>(</m:t>
                    </m:r>
                    <m:r>
                      <m:rPr>
                        <m:sty m:val="p"/>
                      </m:rPr>
                      <a:rPr lang="en-US" altLang="zh-CN" sz="1600">
                        <a:solidFill>
                          <a:schemeClr val="bg1"/>
                        </a:solidFill>
                        <a:latin typeface="Cambria Math" panose="02040503050406030204" pitchFamily="18" charset="0"/>
                      </a:rPr>
                      <m:t>s</m:t>
                    </m:r>
                    <m:r>
                      <a:rPr lang="en-US" altLang="zh-CN" sz="1600">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用于测试游戏是否在状态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结束。</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终局得分</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：终局得分</a:t>
                </a:r>
                <a14:m>
                  <m:oMath xmlns:m="http://schemas.openxmlformats.org/officeDocument/2006/math">
                    <m:r>
                      <m:rPr>
                        <m:sty m:val="p"/>
                      </m:rPr>
                      <a:rPr lang="en-US" altLang="zh-CN" sz="1600">
                        <a:solidFill>
                          <a:schemeClr val="bg1"/>
                        </a:solidFill>
                        <a:latin typeface="Cambria Math" panose="02040503050406030204" pitchFamily="18" charset="0"/>
                      </a:rPr>
                      <m:t>utility</m:t>
                    </m:r>
                    <m:r>
                      <a:rPr lang="en-US" altLang="zh-CN" sz="1600">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𝑝</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表示在终局状态</a:t>
                </a:r>
                <a14:m>
                  <m:oMath xmlns:m="http://schemas.openxmlformats.org/officeDocument/2006/math">
                    <m:r>
                      <a:rPr lang="en-US" altLang="zh-CN" sz="1600" i="1">
                        <a:solidFill>
                          <a:schemeClr val="bg1"/>
                        </a:solidFill>
                        <a:latin typeface="Cambria Math" panose="02040503050406030204" pitchFamily="18" charset="0"/>
                      </a:rPr>
                      <m:t>𝑠</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时玩家</a:t>
                </a:r>
                <a14:m>
                  <m:oMath xmlns:m="http://schemas.openxmlformats.org/officeDocument/2006/math">
                    <m:r>
                      <a:rPr lang="en-US" altLang="zh-CN" sz="1600" i="1">
                        <a:solidFill>
                          <a:schemeClr val="bg1"/>
                        </a:solidFill>
                        <a:latin typeface="Cambria Math" panose="02040503050406030204" pitchFamily="18" charset="0"/>
                      </a:rPr>
                      <m:t>𝑝</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的得分。在二人零和博弈中，两名玩家的终局得分之和应该是固定的，因此算法只需记录其中一人的终局得分为</a:t>
                </a:r>
                <a14:m>
                  <m:oMath xmlns:m="http://schemas.openxmlformats.org/officeDocument/2006/math">
                    <m:r>
                      <m:rPr>
                        <m:sty m:val="p"/>
                      </m:rPr>
                      <a:rPr lang="en-US" altLang="zh-CN" sz="1600">
                        <a:solidFill>
                          <a:schemeClr val="bg1"/>
                        </a:solidFill>
                        <a:latin typeface="Cambria Math" panose="02040503050406030204" pitchFamily="18" charset="0"/>
                      </a:rPr>
                      <m:t>utility</m:t>
                    </m:r>
                    <m:r>
                      <a:rPr lang="en-US" altLang="zh-CN" sz="1600" i="1">
                        <a:solidFill>
                          <a:schemeClr val="bg1"/>
                        </a:solidFill>
                        <a:latin typeface="Cambria Math" panose="02040503050406030204" pitchFamily="18" charset="0"/>
                      </a:rPr>
                      <m:t>(</m:t>
                    </m:r>
                    <m:r>
                      <a:rPr lang="en-US" altLang="zh-CN" sz="1600" i="1">
                        <a:solidFill>
                          <a:schemeClr val="bg1"/>
                        </a:solidFill>
                        <a:latin typeface="Cambria Math" panose="02040503050406030204" pitchFamily="18" charset="0"/>
                      </a:rPr>
                      <m:t>𝑠</m:t>
                    </m:r>
                    <m:r>
                      <a:rPr lang="en-US" altLang="zh-CN" sz="1600" i="1">
                        <a:solidFill>
                          <a:schemeClr val="bg1"/>
                        </a:solidFill>
                        <a:latin typeface="Cambria Math" panose="020405030504060302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，则另一人的得分可按照零和原则相应算出。</a:t>
                </a:r>
                <a:endPar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endPar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20" name="矩形 19"/>
              <p:cNvSpPr>
                <a:spLocks noRot="1" noChangeAspect="1" noMove="1" noResize="1" noEditPoints="1" noAdjustHandles="1" noChangeArrowheads="1" noChangeShapeType="1" noTextEdit="1"/>
              </p:cNvSpPr>
              <p:nvPr/>
            </p:nvSpPr>
            <p:spPr>
              <a:xfrm>
                <a:off x="1273279" y="1804124"/>
                <a:ext cx="9449656" cy="4359976"/>
              </a:xfrm>
              <a:prstGeom prst="rect">
                <a:avLst/>
              </a:prstGeom>
              <a:blipFill rotWithShape="1">
                <a:blip r:embed="rId1"/>
                <a:stretch>
                  <a:fillRect l="-1" t="-2" r="3" b="-666"/>
                </a:stretch>
              </a:blipFill>
            </p:spPr>
            <p:txBody>
              <a:bodyPr/>
              <a:lstStyle/>
              <a:p>
                <a:r>
                  <a:rPr lang="zh-CN" altLang="en-US">
                    <a:noFill/>
                  </a:rPr>
                  <a:t> </a:t>
                </a:r>
              </a:p>
            </p:txBody>
          </p:sp>
        </mc:Fallback>
      </mc:AlternateContent>
      <p:sp>
        <p:nvSpPr>
          <p:cNvPr id="21" name="矩形 20"/>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搜索：搜索策略</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11" name="矩形 10"/>
              <p:cNvSpPr/>
              <p:nvPr/>
            </p:nvSpPr>
            <p:spPr>
              <a:xfrm>
                <a:off x="2293104" y="4823024"/>
                <a:ext cx="6886783" cy="138865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fr-FR" altLang="zh-CN">
                          <a:latin typeface="Cambria Math" panose="02040503050406030204"/>
                        </a:rPr>
                        <m:t>minimax</m:t>
                      </m:r>
                      <m:d>
                        <m:dPr>
                          <m:ctrlPr>
                            <a:rPr lang="zh-CN" altLang="zh-CN" i="1">
                              <a:latin typeface="Cambria Math" panose="02040503050406030204" pitchFamily="18" charset="0"/>
                            </a:rPr>
                          </m:ctrlPr>
                        </m:dPr>
                        <m:e>
                          <m:r>
                            <m:rPr>
                              <m:sty m:val="p"/>
                            </m:rPr>
                            <a:rPr lang="fr-FR" altLang="zh-CN">
                              <a:latin typeface="Cambria Math" panose="02040503050406030204"/>
                            </a:rPr>
                            <m:t>s</m:t>
                          </m:r>
                        </m:e>
                      </m:d>
                      <m:r>
                        <a:rPr lang="fr-FR" altLang="zh-CN">
                          <a:latin typeface="Cambria Math" panose="02040503050406030204"/>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r>
                                <m:rPr>
                                  <m:sty m:val="p"/>
                                </m:rPr>
                                <a:rPr lang="en-US" altLang="zh-CN">
                                  <a:latin typeface="Cambria Math" panose="02040503050406030204"/>
                                </a:rPr>
                                <m:t>utility</m:t>
                              </m:r>
                              <m:d>
                                <m:dPr>
                                  <m:begChr m:val="（"/>
                                  <m:endChr m:val="）"/>
                                  <m:ctrlPr>
                                    <a:rPr lang="zh-CN" altLang="zh-CN" i="1">
                                      <a:latin typeface="Cambria Math" panose="02040503050406030204" pitchFamily="18" charset="0"/>
                                    </a:rPr>
                                  </m:ctrlPr>
                                </m:dPr>
                                <m:e>
                                  <m:r>
                                    <a:rPr lang="en-US" altLang="zh-CN" i="1">
                                      <a:latin typeface="Cambria Math" panose="02040503050406030204"/>
                                    </a:rPr>
                                    <m:t>𝑠</m:t>
                                  </m:r>
                                </m:e>
                              </m:d>
                              <m:r>
                                <a:rPr lang="en-US" altLang="zh-CN" i="1">
                                  <a:latin typeface="Cambria Math" panose="02040503050406030204"/>
                                </a:rPr>
                                <m:t>,                                     </m:t>
                              </m:r>
                              <m:r>
                                <a:rPr lang="fr-FR" altLang="zh-CN" i="1">
                                  <a:latin typeface="Cambria Math" panose="02040503050406030204"/>
                                </a:rPr>
                                <m:t>                </m:t>
                              </m:r>
                              <m:r>
                                <m:rPr>
                                  <m:sty m:val="p"/>
                                </m:rPr>
                                <a:rPr lang="fr-FR" altLang="zh-CN">
                                  <a:latin typeface="Cambria Math" panose="02040503050406030204"/>
                                </a:rPr>
                                <m:t>if</m:t>
                              </m:r>
                              <m:r>
                                <a:rPr lang="fr-FR" altLang="zh-CN">
                                  <a:latin typeface="Cambria Math" panose="02040503050406030204"/>
                                </a:rPr>
                                <m:t> </m:t>
                              </m:r>
                              <m:r>
                                <m:rPr>
                                  <m:sty m:val="p"/>
                                </m:rPr>
                                <a:rPr lang="fr-FR" altLang="zh-CN">
                                  <a:latin typeface="Cambria Math" panose="02040503050406030204"/>
                                </a:rPr>
                                <m:t>terminal</m:t>
                              </m:r>
                              <m:r>
                                <a:rPr lang="en-US" altLang="zh-CN">
                                  <a:latin typeface="Cambria Math" panose="02040503050406030204"/>
                                </a:rPr>
                                <m:t>_</m:t>
                              </m:r>
                              <m:r>
                                <m:rPr>
                                  <m:sty m:val="p"/>
                                </m:rPr>
                                <a:rPr lang="en-US" altLang="zh-CN">
                                  <a:latin typeface="Cambria Math" panose="02040503050406030204"/>
                                </a:rPr>
                                <m:t>test</m:t>
                              </m:r>
                              <m:r>
                                <a:rPr lang="en-US" altLang="zh-CN">
                                  <a:latin typeface="Cambria Math" panose="02040503050406030204"/>
                                </a:rPr>
                                <m:t>(</m:t>
                              </m:r>
                              <m:r>
                                <m:rPr>
                                  <m:sty m:val="p"/>
                                </m:rPr>
                                <a:rPr lang="en-US" altLang="zh-CN">
                                  <a:latin typeface="Cambria Math" panose="02040503050406030204"/>
                                </a:rPr>
                                <m:t>s</m:t>
                              </m:r>
                              <m:r>
                                <a:rPr lang="en-US" altLang="zh-CN">
                                  <a:latin typeface="Cambria Math" panose="02040503050406030204"/>
                                </a:rPr>
                                <m:t>)</m:t>
                              </m:r>
                            </m:e>
                            <m:e>
                              <m:sSub>
                                <m:sSubPr>
                                  <m:ctrlPr>
                                    <a:rPr lang="zh-CN" altLang="zh-CN" i="1">
                                      <a:latin typeface="Cambria Math" panose="02040503050406030204" pitchFamily="18" charset="0"/>
                                    </a:rPr>
                                  </m:ctrlPr>
                                </m:sSubPr>
                                <m:e>
                                  <m:r>
                                    <m:rPr>
                                      <m:sty m:val="p"/>
                                    </m:rPr>
                                    <a:rPr lang="en-US" altLang="zh-CN">
                                      <a:latin typeface="Cambria Math" panose="02040503050406030204"/>
                                    </a:rPr>
                                    <m:t>max</m:t>
                                  </m:r>
                                </m:e>
                                <m:sub>
                                  <m:r>
                                    <a:rPr lang="en-US" altLang="zh-CN" i="1">
                                      <a:latin typeface="Cambria Math" panose="02040503050406030204"/>
                                    </a:rPr>
                                    <m:t>𝑎</m:t>
                                  </m:r>
                                  <m:r>
                                    <a:rPr lang="fr-FR" altLang="zh-CN" i="1">
                                      <a:latin typeface="Cambria Math" panose="02040503050406030204"/>
                                    </a:rPr>
                                    <m:t>∈</m:t>
                                  </m:r>
                                  <m:r>
                                    <m:rPr>
                                      <m:sty m:val="p"/>
                                    </m:rPr>
                                    <a:rPr lang="en-US" altLang="zh-CN">
                                      <a:latin typeface="Cambria Math" panose="02040503050406030204"/>
                                    </a:rPr>
                                    <m:t>actions</m:t>
                                  </m:r>
                                  <m:d>
                                    <m:dPr>
                                      <m:ctrlPr>
                                        <a:rPr lang="zh-CN" altLang="zh-CN" i="1">
                                          <a:latin typeface="Cambria Math" panose="02040503050406030204" pitchFamily="18" charset="0"/>
                                        </a:rPr>
                                      </m:ctrlPr>
                                    </m:dPr>
                                    <m:e>
                                      <m:r>
                                        <a:rPr lang="en-US" altLang="zh-CN" i="1">
                                          <a:latin typeface="Cambria Math" panose="02040503050406030204"/>
                                        </a:rPr>
                                        <m:t>𝑠</m:t>
                                      </m:r>
                                    </m:e>
                                  </m:d>
                                </m:sub>
                              </m:sSub>
                              <m:r>
                                <m:rPr>
                                  <m:sty m:val="p"/>
                                </m:rPr>
                                <a:rPr lang="en-US" altLang="zh-CN">
                                  <a:latin typeface="Cambria Math" panose="02040503050406030204"/>
                                </a:rPr>
                                <m:t>minimax</m:t>
                              </m:r>
                              <m:d>
                                <m:dPr>
                                  <m:ctrlPr>
                                    <a:rPr lang="zh-CN" altLang="zh-CN" i="1">
                                      <a:latin typeface="Cambria Math" panose="02040503050406030204" pitchFamily="18" charset="0"/>
                                    </a:rPr>
                                  </m:ctrlPr>
                                </m:dPr>
                                <m:e>
                                  <m:r>
                                    <m:rPr>
                                      <m:sty m:val="p"/>
                                    </m:rPr>
                                    <a:rPr lang="en-US" altLang="zh-CN">
                                      <a:latin typeface="Cambria Math" panose="02040503050406030204"/>
                                    </a:rPr>
                                    <m:t>result</m:t>
                                  </m:r>
                                  <m:d>
                                    <m:dPr>
                                      <m:ctrlPr>
                                        <a:rPr lang="zh-CN" altLang="zh-CN" i="1">
                                          <a:latin typeface="Cambria Math" panose="02040503050406030204" pitchFamily="18" charset="0"/>
                                        </a:rPr>
                                      </m:ctrlPr>
                                    </m:dPr>
                                    <m:e>
                                      <m:r>
                                        <a:rPr lang="en-US" altLang="zh-CN" i="1">
                                          <a:latin typeface="Cambria Math" panose="02040503050406030204"/>
                                        </a:rPr>
                                        <m:t>𝑠</m:t>
                                      </m:r>
                                      <m:r>
                                        <a:rPr lang="fr-FR" altLang="zh-CN" i="1">
                                          <a:latin typeface="Cambria Math" panose="02040503050406030204"/>
                                        </a:rPr>
                                        <m:t>,</m:t>
                                      </m:r>
                                      <m:r>
                                        <a:rPr lang="en-US" altLang="zh-CN" i="1">
                                          <a:latin typeface="Cambria Math" panose="02040503050406030204"/>
                                        </a:rPr>
                                        <m:t>𝑎</m:t>
                                      </m:r>
                                    </m:e>
                                  </m:d>
                                </m:e>
                              </m:d>
                              <m:r>
                                <a:rPr lang="en-US" altLang="zh-CN" i="1">
                                  <a:latin typeface="Cambria Math" panose="02040503050406030204"/>
                                </a:rPr>
                                <m:t>,</m:t>
                              </m:r>
                              <m:r>
                                <a:rPr lang="fr-FR" altLang="zh-CN" i="1">
                                  <a:latin typeface="Cambria Math" panose="02040503050406030204"/>
                                </a:rPr>
                                <m:t>   </m:t>
                              </m:r>
                              <m:r>
                                <m:rPr>
                                  <m:sty m:val="p"/>
                                </m:rPr>
                                <a:rPr lang="fr-FR" altLang="zh-CN">
                                  <a:latin typeface="Cambria Math" panose="02040503050406030204"/>
                                </a:rPr>
                                <m:t>if</m:t>
                              </m:r>
                              <m:r>
                                <a:rPr lang="fr-FR" altLang="zh-CN" i="1">
                                  <a:latin typeface="Cambria Math" panose="02040503050406030204"/>
                                </a:rPr>
                                <m:t> </m:t>
                              </m:r>
                              <m:r>
                                <m:rPr>
                                  <m:sty m:val="p"/>
                                </m:rPr>
                                <a:rPr lang="en-US" altLang="zh-CN">
                                  <a:latin typeface="Cambria Math" panose="02040503050406030204"/>
                                </a:rPr>
                                <m:t>player</m:t>
                              </m:r>
                              <m:d>
                                <m:dPr>
                                  <m:ctrlPr>
                                    <a:rPr lang="zh-CN" altLang="zh-CN" i="1">
                                      <a:latin typeface="Cambria Math" panose="02040503050406030204" pitchFamily="18" charset="0"/>
                                    </a:rPr>
                                  </m:ctrlPr>
                                </m:dPr>
                                <m:e>
                                  <m:r>
                                    <a:rPr lang="en-US" altLang="zh-CN" i="1">
                                      <a:latin typeface="Cambria Math" panose="02040503050406030204"/>
                                    </a:rPr>
                                    <m:t>𝑠</m:t>
                                  </m:r>
                                </m:e>
                              </m:d>
                              <m:r>
                                <a:rPr lang="fr-FR" altLang="zh-CN" i="1">
                                  <a:latin typeface="Cambria Math" panose="02040503050406030204"/>
                                </a:rPr>
                                <m:t>=</m:t>
                              </m:r>
                              <m:r>
                                <a:rPr lang="en-US" altLang="zh-CN" i="1">
                                  <a:latin typeface="Cambria Math" panose="02040503050406030204"/>
                                </a:rPr>
                                <m:t>𝑀𝐴𝑋</m:t>
                              </m:r>
                            </m:e>
                            <m:e>
                              <m:r>
                                <m:rPr>
                                  <m:sty m:val="p"/>
                                </m:rPr>
                                <a:rPr lang="en-US" altLang="zh-CN">
                                  <a:latin typeface="Cambria Math" panose="02040503050406030204"/>
                                </a:rPr>
                                <m:t>m</m:t>
                              </m:r>
                              <m:sSub>
                                <m:sSubPr>
                                  <m:ctrlPr>
                                    <a:rPr lang="zh-CN" altLang="zh-CN" i="1">
                                      <a:latin typeface="Cambria Math" panose="02040503050406030204" pitchFamily="18" charset="0"/>
                                    </a:rPr>
                                  </m:ctrlPr>
                                </m:sSubPr>
                                <m:e>
                                  <m:r>
                                    <m:rPr>
                                      <m:sty m:val="p"/>
                                    </m:rPr>
                                    <a:rPr lang="en-US" altLang="zh-CN">
                                      <a:latin typeface="Cambria Math" panose="02040503050406030204"/>
                                    </a:rPr>
                                    <m:t>in</m:t>
                                  </m:r>
                                </m:e>
                                <m:sub>
                                  <m:r>
                                    <a:rPr lang="en-US" altLang="zh-CN" i="1">
                                      <a:latin typeface="Cambria Math" panose="02040503050406030204"/>
                                    </a:rPr>
                                    <m:t>𝑎</m:t>
                                  </m:r>
                                  <m:r>
                                    <a:rPr lang="fr-FR" altLang="zh-CN">
                                      <a:latin typeface="Cambria Math" panose="02040503050406030204"/>
                                    </a:rPr>
                                    <m:t>∈</m:t>
                                  </m:r>
                                  <m:r>
                                    <m:rPr>
                                      <m:sty m:val="p"/>
                                    </m:rPr>
                                    <a:rPr lang="en-US" altLang="zh-CN">
                                      <a:latin typeface="Cambria Math" panose="02040503050406030204"/>
                                    </a:rPr>
                                    <m:t>actions</m:t>
                                  </m:r>
                                  <m:d>
                                    <m:dPr>
                                      <m:ctrlPr>
                                        <a:rPr lang="zh-CN" altLang="zh-CN" i="1">
                                          <a:latin typeface="Cambria Math" panose="02040503050406030204" pitchFamily="18" charset="0"/>
                                        </a:rPr>
                                      </m:ctrlPr>
                                    </m:dPr>
                                    <m:e>
                                      <m:r>
                                        <m:rPr>
                                          <m:sty m:val="p"/>
                                        </m:rPr>
                                        <a:rPr lang="en-US" altLang="zh-CN">
                                          <a:latin typeface="Cambria Math" panose="02040503050406030204"/>
                                        </a:rPr>
                                        <m:t>s</m:t>
                                      </m:r>
                                    </m:e>
                                  </m:d>
                                </m:sub>
                              </m:sSub>
                              <m:r>
                                <m:rPr>
                                  <m:sty m:val="p"/>
                                </m:rPr>
                                <a:rPr lang="en-US" altLang="zh-CN">
                                  <a:latin typeface="Cambria Math" panose="02040503050406030204"/>
                                </a:rPr>
                                <m:t>minimax</m:t>
                              </m:r>
                              <m:d>
                                <m:dPr>
                                  <m:ctrlPr>
                                    <a:rPr lang="zh-CN" altLang="zh-CN" i="1">
                                      <a:latin typeface="Cambria Math" panose="02040503050406030204" pitchFamily="18" charset="0"/>
                                    </a:rPr>
                                  </m:ctrlPr>
                                </m:dPr>
                                <m:e>
                                  <m:r>
                                    <m:rPr>
                                      <m:sty m:val="p"/>
                                    </m:rPr>
                                    <a:rPr lang="en-US" altLang="zh-CN">
                                      <a:latin typeface="Cambria Math" panose="02040503050406030204"/>
                                    </a:rPr>
                                    <m:t>result</m:t>
                                  </m:r>
                                  <m:d>
                                    <m:dPr>
                                      <m:ctrlPr>
                                        <a:rPr lang="zh-CN" altLang="zh-CN" i="1">
                                          <a:latin typeface="Cambria Math" panose="02040503050406030204" pitchFamily="18" charset="0"/>
                                        </a:rPr>
                                      </m:ctrlPr>
                                    </m:dPr>
                                    <m:e>
                                      <m:r>
                                        <a:rPr lang="en-US" altLang="zh-CN" i="1">
                                          <a:latin typeface="Cambria Math" panose="02040503050406030204"/>
                                        </a:rPr>
                                        <m:t>𝑠</m:t>
                                      </m:r>
                                      <m:r>
                                        <a:rPr lang="fr-FR" altLang="zh-CN" i="1">
                                          <a:latin typeface="Cambria Math" panose="02040503050406030204"/>
                                        </a:rPr>
                                        <m:t>,</m:t>
                                      </m:r>
                                      <m:r>
                                        <a:rPr lang="en-US" altLang="zh-CN" i="1">
                                          <a:latin typeface="Cambria Math" panose="02040503050406030204"/>
                                        </a:rPr>
                                        <m:t>𝑎</m:t>
                                      </m:r>
                                    </m:e>
                                  </m:d>
                                </m:e>
                              </m:d>
                              <m:r>
                                <a:rPr lang="fr-FR" altLang="zh-CN" i="1">
                                  <a:latin typeface="Cambria Math" panose="02040503050406030204"/>
                                </a:rPr>
                                <m:t>,   </m:t>
                              </m:r>
                              <m:r>
                                <m:rPr>
                                  <m:sty m:val="p"/>
                                </m:rPr>
                                <a:rPr lang="fr-FR" altLang="zh-CN">
                                  <a:latin typeface="Cambria Math" panose="02040503050406030204"/>
                                </a:rPr>
                                <m:t>if</m:t>
                              </m:r>
                              <m:r>
                                <a:rPr lang="fr-FR" altLang="zh-CN" i="1">
                                  <a:latin typeface="Cambria Math" panose="02040503050406030204"/>
                                </a:rPr>
                                <m:t> </m:t>
                              </m:r>
                              <m:r>
                                <m:rPr>
                                  <m:sty m:val="p"/>
                                </m:rPr>
                                <a:rPr lang="en-US" altLang="zh-CN">
                                  <a:latin typeface="Cambria Math" panose="02040503050406030204"/>
                                </a:rPr>
                                <m:t>player</m:t>
                              </m:r>
                              <m:d>
                                <m:dPr>
                                  <m:ctrlPr>
                                    <a:rPr lang="zh-CN" altLang="zh-CN" i="1">
                                      <a:latin typeface="Cambria Math" panose="02040503050406030204" pitchFamily="18" charset="0"/>
                                    </a:rPr>
                                  </m:ctrlPr>
                                </m:dPr>
                                <m:e>
                                  <m:r>
                                    <a:rPr lang="en-US" altLang="zh-CN" i="1">
                                      <a:latin typeface="Cambria Math" panose="02040503050406030204"/>
                                    </a:rPr>
                                    <m:t>𝑠</m:t>
                                  </m:r>
                                </m:e>
                              </m:d>
                              <m:r>
                                <a:rPr lang="fr-FR" altLang="zh-CN" i="1">
                                  <a:latin typeface="Cambria Math" panose="02040503050406030204"/>
                                </a:rPr>
                                <m:t>=</m:t>
                              </m:r>
                              <m:r>
                                <a:rPr lang="en-US" altLang="zh-CN" i="1">
                                  <a:latin typeface="Cambria Math" panose="02040503050406030204"/>
                                </a:rPr>
                                <m:t>𝑀𝐼𝑁</m:t>
                              </m:r>
                            </m:e>
                          </m:eqArr>
                        </m:e>
                      </m:d>
                    </m:oMath>
                  </m:oMathPara>
                </a14:m>
                <a:endParaRPr lang="zh-CN" altLang="zh-CN" dirty="0"/>
              </a:p>
            </p:txBody>
          </p:sp>
        </mc:Choice>
        <mc:Fallback>
          <p:sp>
            <p:nvSpPr>
              <p:cNvPr id="11" name="矩形 10"/>
              <p:cNvSpPr>
                <a:spLocks noRot="1" noChangeAspect="1" noMove="1" noResize="1" noEditPoints="1" noAdjustHandles="1" noChangeArrowheads="1" noChangeShapeType="1" noTextEdit="1"/>
              </p:cNvSpPr>
              <p:nvPr/>
            </p:nvSpPr>
            <p:spPr>
              <a:xfrm>
                <a:off x="2293104" y="4823024"/>
                <a:ext cx="6886783" cy="1388650"/>
              </a:xfrm>
              <a:prstGeom prst="rect">
                <a:avLst/>
              </a:prstGeom>
              <a:blipFill rotWithShape="1">
                <a:blip r:embed="rId1"/>
                <a:stretch>
                  <a:fillRect l="-2" t="-14" r="5" b="7"/>
                </a:stretch>
              </a:blipFill>
            </p:spPr>
            <p:txBody>
              <a:bodyPr/>
              <a:lstStyle/>
              <a:p>
                <a:r>
                  <a:rPr lang="zh-CN" altLang="en-US">
                    <a:noFill/>
                  </a:rPr>
                  <a:t> </a:t>
                </a:r>
              </a:p>
            </p:txBody>
          </p:sp>
        </mc:Fallback>
      </mc:AlternateContent>
      <p:sp>
        <p:nvSpPr>
          <p:cNvPr id="7" name="矩形 6"/>
          <p:cNvSpPr/>
          <p:nvPr/>
        </p:nvSpPr>
        <p:spPr>
          <a:xfrm>
            <a:off x="1504509" y="1382493"/>
            <a:ext cx="8984510" cy="700576"/>
          </a:xfrm>
          <a:prstGeom prst="rect">
            <a:avLst/>
          </a:prstGeom>
        </p:spPr>
        <p:txBody>
          <a:bodyPr wrap="square">
            <a:spAutoFit/>
          </a:bodyPr>
          <a:lstStyle/>
          <a:p>
            <a:pPr algn="ctr">
              <a:lnSpc>
                <a:spcPct val="150000"/>
              </a:lnSpc>
            </a:pP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由于每个玩家都想要最大化自己的得分，所以轮到玩家</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行动时，他会总是选择能够最大化终局得分的搜索树分支，而玩家</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总是选择能够最小化终局得分的搜索树分支，最大最小算法的名字即由此而来</a:t>
            </a:r>
            <a:endParaRPr lang="zh-CN" altLang="en-US" sz="1400" dirty="0">
              <a:latin typeface="微软雅黑" panose="020B0503020204020204" pitchFamily="34" charset="-122"/>
              <a:ea typeface="微软雅黑" panose="020B0503020204020204" pitchFamily="34" charset="-122"/>
            </a:endParaRPr>
          </a:p>
        </p:txBody>
      </p:sp>
      <p:sp>
        <p:nvSpPr>
          <p:cNvPr id="16" name="矩形 15"/>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1580029" y="2255965"/>
            <a:ext cx="3208785" cy="2452206"/>
          </a:xfrm>
          <a:prstGeom prst="rect">
            <a:avLst/>
          </a:prstGeom>
        </p:spPr>
      </p:pic>
      <p:pic>
        <p:nvPicPr>
          <p:cNvPr id="8" name="图片 7"/>
          <p:cNvPicPr>
            <a:picLocks noChangeAspect="1"/>
          </p:cNvPicPr>
          <p:nvPr/>
        </p:nvPicPr>
        <p:blipFill>
          <a:blip r:embed="rId3"/>
          <a:stretch>
            <a:fillRect/>
          </a:stretch>
        </p:blipFill>
        <p:spPr>
          <a:xfrm>
            <a:off x="5404190" y="2397458"/>
            <a:ext cx="4582786" cy="235997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搜索：搜索算法流程</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8" name="矩形 7"/>
              <p:cNvSpPr/>
              <p:nvPr/>
            </p:nvSpPr>
            <p:spPr>
              <a:xfrm>
                <a:off x="416441" y="1574006"/>
                <a:ext cx="5909931" cy="4255267"/>
              </a:xfrm>
              <a:prstGeom prst="rect">
                <a:avLst/>
              </a:prstGeom>
            </p:spPr>
            <p:txBody>
              <a:bodyPr wrap="square">
                <a:spAutoFit/>
              </a:bodyPr>
              <a:lstStyle/>
              <a:p>
                <a:pPr indent="266700" algn="just">
                  <a:lnSpc>
                    <a:spcPct val="150000"/>
                  </a:lnSpc>
                  <a:spcAft>
                    <a:spcPts val="0"/>
                  </a:spcAft>
                </a:pP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搜索就是在计算搜索树中每个结点分数之后，每一步由玩家根据自己的角色来选择使得分数最大或分数最小的行动。</a:t>
                </a: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给出了</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算法的流程，该算法假设玩家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为初始行动玩家。这个假设并不会使问题失去一般性，如果实际上初始行动的是玩家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，则可以通过将终局得分取相反数的方法来交换玩家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。函数</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MinValue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和</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MaxValue</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递归求解了每个搜索树结点的分数，函数</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MinimaxDecision</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根据每个结点的分数求解玩家</a:t>
                </a:r>
                <a:r>
                  <a:rPr lang="fr-FR"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在当前盘面下所采取的最优动作。</a:t>
                </a: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spcAft>
                    <a:spcPts val="0"/>
                  </a:spcAft>
                </a:pP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算法对游戏搜索树执行了一个完整的深度优先搜索。因此，如果搜索树是有限的，那么</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算法必然能在有限时间内终止；如果对手总是理性地按照最优策略来交替采取行动，那么</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算法得到的解是最优的。如果</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是游戏树的最大深度，在每个结点最多存在</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𝑏</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种有效走法，那么</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算法的时间复杂度为</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𝑂</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latin typeface="Cambria Math" panose="02040503050406030204" pitchFamily="18" charset="0"/>
                                <a:ea typeface="楷体_GB2312"/>
                                <a:cs typeface="Times New Roman" panose="02020603050405020304" pitchFamily="18" charset="0"/>
                              </a:rPr>
                              <m:t>𝑏</m:t>
                            </m:r>
                          </m:e>
                          <m:sup>
                            <m:r>
                              <a:rPr lang="en-US" altLang="zh-CN" sz="1400" i="1">
                                <a:solidFill>
                                  <a:srgbClr val="000000"/>
                                </a:solidFill>
                                <a:latin typeface="Cambria Math" panose="02040503050406030204" pitchFamily="18" charset="0"/>
                                <a:ea typeface="楷体_GB2312"/>
                                <a:cs typeface="Times New Roman" panose="02020603050405020304" pitchFamily="18" charset="0"/>
                              </a:rPr>
                              <m:t>𝑚</m:t>
                            </m:r>
                          </m:sup>
                        </m:sSup>
                      </m:e>
                    </m:d>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，空间复杂度为</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𝑂</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𝑏𝑚</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416441" y="1574006"/>
                <a:ext cx="5909931" cy="4255267"/>
              </a:xfrm>
              <a:prstGeom prst="rect">
                <a:avLst/>
              </a:prstGeom>
              <a:blipFill rotWithShape="1">
                <a:blip r:embed="rId1"/>
                <a:stretch>
                  <a:fillRect l="-9" t="-11" r="8" b="14"/>
                </a:stretch>
              </a:blipFill>
            </p:spPr>
            <p:txBody>
              <a:bodyPr/>
              <a:lstStyle/>
              <a:p>
                <a:r>
                  <a:rPr lang="zh-CN" altLang="en-US">
                    <a:noFill/>
                  </a:rPr>
                  <a:t> </a:t>
                </a:r>
              </a:p>
            </p:txBody>
          </p:sp>
        </mc:Fallback>
      </mc:AlternateContent>
      <p:sp>
        <p:nvSpPr>
          <p:cNvPr id="9" name="矩形 8"/>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6703454" y="1679060"/>
            <a:ext cx="4537308" cy="40451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2500444"/>
            <a:ext cx="12192000" cy="4357556"/>
          </a:xfrm>
          <a:prstGeom prst="rect">
            <a:avLst/>
          </a:prstGeom>
          <a:pattFill prst="dashUpDiag">
            <a:fgClr>
              <a:schemeClr val="bg1">
                <a:lumMod val="95000"/>
              </a:schemeClr>
            </a:fgClr>
            <a:bgClr>
              <a:schemeClr val="bg1"/>
            </a:bgClr>
          </a:pattFill>
          <a:ln>
            <a:noFill/>
          </a:ln>
          <a:effectLst>
            <a:innerShdw blurRad="279400" dist="25400">
              <a:prstClr val="black">
                <a:alpha val="34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241404" y="3750585"/>
            <a:ext cx="9709192" cy="2481715"/>
            <a:chOff x="1241404" y="3150817"/>
            <a:chExt cx="9709192" cy="2481715"/>
          </a:xfrm>
        </p:grpSpPr>
        <p:grpSp>
          <p:nvGrpSpPr>
            <p:cNvPr id="9" name="组合 8"/>
            <p:cNvGrpSpPr/>
            <p:nvPr/>
          </p:nvGrpSpPr>
          <p:grpSpPr>
            <a:xfrm>
              <a:off x="1241404" y="3150817"/>
              <a:ext cx="9709192" cy="2481715"/>
              <a:chOff x="1685472" y="920193"/>
              <a:chExt cx="9759953" cy="4937875"/>
            </a:xfrm>
          </p:grpSpPr>
          <p:sp>
            <p:nvSpPr>
              <p:cNvPr id="11" name="矩形: 圆顶角 38"/>
              <p:cNvSpPr/>
              <p:nvPr/>
            </p:nvSpPr>
            <p:spPr>
              <a:xfrm rot="16200000">
                <a:off x="4361101" y="-1226256"/>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圆顶角 39"/>
              <p:cNvSpPr/>
              <p:nvPr/>
            </p:nvSpPr>
            <p:spPr>
              <a:xfrm rot="16200000">
                <a:off x="4265598" y="-1381975"/>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圆顶角 40"/>
              <p:cNvSpPr/>
              <p:nvPr/>
            </p:nvSpPr>
            <p:spPr>
              <a:xfrm rot="16200000">
                <a:off x="4154777" y="-1549112"/>
                <a:ext cx="4615019" cy="9553629"/>
              </a:xfrm>
              <a:prstGeom prst="round2SameRect">
                <a:avLst>
                  <a:gd name="adj1" fmla="val 0"/>
                  <a:gd name="adj2" fmla="val 0"/>
                </a:avLst>
              </a:prstGeom>
              <a:solidFill>
                <a:schemeClr val="bg1"/>
              </a:solidFill>
              <a:ln>
                <a:noFill/>
              </a:ln>
              <a:effectLst>
                <a:outerShdw blurRad="241300" dist="381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10" name="直接连接符 9"/>
            <p:cNvCxnSpPr/>
            <p:nvPr/>
          </p:nvCxnSpPr>
          <p:spPr>
            <a:xfrm flipV="1">
              <a:off x="1305272" y="3499098"/>
              <a:ext cx="0" cy="1579796"/>
            </a:xfrm>
            <a:prstGeom prst="line">
              <a:avLst/>
            </a:prstGeom>
            <a:ln w="152400">
              <a:solidFill>
                <a:srgbClr val="007684"/>
              </a:solidFill>
            </a:ln>
            <a:effectLst>
              <a:outerShdw blurRad="635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327129" y="1331721"/>
            <a:ext cx="7924801" cy="2032211"/>
          </a:xfrm>
          <a:prstGeom prst="rect">
            <a:avLst/>
          </a:prstGeom>
          <a:gradFill>
            <a:gsLst>
              <a:gs pos="0">
                <a:srgbClr val="0093A2"/>
              </a:gs>
              <a:gs pos="100000">
                <a:srgbClr val="222222">
                  <a:alpha val="0"/>
                </a:srgbClr>
              </a:gs>
              <a:gs pos="96000">
                <a:srgbClr val="222222"/>
              </a:gs>
              <a:gs pos="36000">
                <a:srgbClr val="01717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82141" y="1518829"/>
            <a:ext cx="7136366" cy="1490921"/>
          </a:xfrm>
          <a:prstGeom prst="rect">
            <a:avLst/>
          </a:prstGeom>
        </p:spPr>
        <p:txBody>
          <a:bodyPr wrap="square">
            <a:spAutoFit/>
          </a:bodyPr>
          <a:lstStyle/>
          <a:p>
            <a:pPr indent="575945" algn="just">
              <a:lnSpc>
                <a:spcPct val="130000"/>
              </a:lnSpc>
              <a:spcBef>
                <a:spcPts val="600"/>
              </a:spcBef>
            </a:pPr>
            <a:r>
              <a:rPr lang="zh-CN"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故记诵者，学问之舟车也</a:t>
            </a:r>
            <a:r>
              <a:rPr lang="en-US"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endParaRPr lang="zh-CN" altLang="zh-CN" sz="2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a:p>
            <a:pPr indent="575945" algn="r">
              <a:lnSpc>
                <a:spcPct val="130000"/>
              </a:lnSpc>
              <a:spcBef>
                <a:spcPts val="600"/>
              </a:spcBef>
            </a:pPr>
            <a:endPar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indent="575945" algn="r">
              <a:lnSpc>
                <a:spcPct val="130000"/>
              </a:lnSpc>
              <a:spcBef>
                <a:spcPts val="600"/>
              </a:spcBef>
            </a:pPr>
            <a:r>
              <a:rPr lang="en-US" altLang="zh-CN"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r>
              <a:rPr lang="zh-CN"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清·章学诚《文史通义》</a:t>
            </a:r>
            <a:r>
              <a:rPr lang="en-US" altLang="zh-CN"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 </a:t>
            </a:r>
            <a:endParaRPr lang="zh-CN" altLang="en-US"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6" name="矩形 5"/>
          <p:cNvSpPr/>
          <p:nvPr/>
        </p:nvSpPr>
        <p:spPr>
          <a:xfrm>
            <a:off x="1504507" y="3940814"/>
            <a:ext cx="9202479" cy="2346283"/>
          </a:xfrm>
          <a:prstGeom prst="rect">
            <a:avLst/>
          </a:prstGeom>
        </p:spPr>
        <p:txBody>
          <a:bodyPr wrap="square">
            <a:spAutoFit/>
          </a:bodyPr>
          <a:lstStyle/>
          <a:p>
            <a:pPr>
              <a:lnSpc>
                <a:spcPct val="150000"/>
              </a:lnSpc>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“学问之始，未能记诵；博涉既深，将趋记诵；故记诵者，学问之舟车也”。背诵是学问的基本功，犹如搜索算法从庞大</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解空间中搜索</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得到</a:t>
            </a:r>
            <a:r>
              <a:rPr lang="zh-CN" altLang="zh-CN" sz="2000" dirty="0">
                <a:latin typeface="Times New Roman" panose="02020603050405020304" pitchFamily="18" charset="0"/>
                <a:ea typeface="微软雅黑" panose="020B0503020204020204" pitchFamily="34" charset="-122"/>
                <a:cs typeface="Times New Roman" panose="02020603050405020304" pitchFamily="18" charset="0"/>
              </a:rPr>
              <a:t>与问题相对应、满足一定约束条件的最佳答案，寻找一条从初始状态（问题所处状态）到目标状态（答案所处状态）的最佳路径</a:t>
            </a: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0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89530" y="6483551"/>
            <a:ext cx="1612940" cy="239914"/>
          </a:xfrm>
          <a:prstGeom prst="rect">
            <a:avLst/>
          </a:prstGeom>
        </p:spPr>
      </p:pic>
      <p:cxnSp>
        <p:nvCxnSpPr>
          <p:cNvPr id="17" name="直接连接符 16"/>
          <p:cNvCxnSpPr/>
          <p:nvPr/>
        </p:nvCxnSpPr>
        <p:spPr>
          <a:xfrm flipH="1">
            <a:off x="33391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181755" y="6603508"/>
            <a:ext cx="4674965" cy="0"/>
          </a:xfrm>
          <a:prstGeom prst="line">
            <a:avLst/>
          </a:prstGeom>
          <a:ln>
            <a:solidFill>
              <a:srgbClr val="00ABA5"/>
            </a:solidFill>
          </a:ln>
        </p:spPr>
        <p:style>
          <a:lnRef idx="1">
            <a:schemeClr val="accent1"/>
          </a:lnRef>
          <a:fillRef idx="0">
            <a:schemeClr val="accent1"/>
          </a:fillRef>
          <a:effectRef idx="0">
            <a:schemeClr val="accent1"/>
          </a:effectRef>
          <a:fontRef idx="minor">
            <a:schemeClr val="tx1"/>
          </a:fontRef>
        </p:style>
      </p:cxnSp>
      <p:pic>
        <p:nvPicPr>
          <p:cNvPr id="8194" name="Picture 2" descr="章学诚"/>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356" y="1311566"/>
            <a:ext cx="1528630" cy="2032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10" name="矩形 9"/>
          <p:cNvSpPr/>
          <p:nvPr/>
        </p:nvSpPr>
        <p:spPr>
          <a:xfrm>
            <a:off x="1456134" y="1526274"/>
            <a:ext cx="8878711" cy="584775"/>
          </a:xfrm>
          <a:prstGeom prst="rect">
            <a:avLst/>
          </a:prstGeom>
        </p:spPr>
        <p:txBody>
          <a:bodyPr wrap="square">
            <a:spAutoFit/>
          </a:bodyPr>
          <a:lstStyle/>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Alpha-Beta </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剪枝搜索算法在</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Minimax</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算法中可减少被搜索的</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结点</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数，即在保证得到与原</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Minimax</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算法同样的搜索结果时，剪去了不影响最终结果的搜索分枝。</a:t>
            </a:r>
            <a:endParaRPr lang="zh-CN"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矩形 10"/>
              <p:cNvSpPr/>
              <p:nvPr/>
            </p:nvSpPr>
            <p:spPr>
              <a:xfrm>
                <a:off x="852473" y="2978071"/>
                <a:ext cx="10967903" cy="923330"/>
              </a:xfrm>
              <a:prstGeom prst="rect">
                <a:avLst/>
              </a:prstGeom>
            </p:spPr>
            <p:txBody>
              <a:bodyPr wrap="square">
                <a:spAutoFit/>
              </a:bodyPr>
              <a:lstStyle/>
              <a:p>
                <a:pPr algn="just"/>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由于</a:t>
                </a:r>
                <a14:m>
                  <m:oMath xmlns:m="http://schemas.openxmlformats.org/officeDocument/2006/math">
                    <m:func>
                      <m:funcPr>
                        <m:ctrlPr>
                          <a:rPr lang="zh-CN" altLang="zh-CN" b="1" i="1">
                            <a:latin typeface="Cambria Math" panose="02040503050406030204" pitchFamily="18" charset="0"/>
                          </a:rPr>
                        </m:ctrlPr>
                      </m:funcPr>
                      <m:fName>
                        <m:r>
                          <a:rPr lang="en-US" altLang="zh-CN" b="1" i="1">
                            <a:latin typeface="Cambria Math" panose="02040503050406030204"/>
                          </a:rPr>
                          <m:t>𝐦𝐢𝐧</m:t>
                        </m:r>
                      </m:fName>
                      <m:e>
                        <m:d>
                          <m:dPr>
                            <m:ctrlPr>
                              <a:rPr lang="zh-CN" altLang="zh-CN" b="1" i="1">
                                <a:latin typeface="Cambria Math" panose="02040503050406030204" pitchFamily="18" charset="0"/>
                              </a:rPr>
                            </m:ctrlPr>
                          </m:dPr>
                          <m:e>
                            <m:r>
                              <a:rPr lang="en-US" altLang="zh-CN" b="1" i="1">
                                <a:latin typeface="Cambria Math" panose="02040503050406030204"/>
                              </a:rPr>
                              <m:t>𝟐</m:t>
                            </m:r>
                            <m:r>
                              <a:rPr lang="en-US" altLang="zh-CN" b="1">
                                <a:latin typeface="Cambria Math" panose="02040503050406030204"/>
                              </a:rPr>
                              <m:t>,</m:t>
                            </m:r>
                            <m:r>
                              <a:rPr lang="en-US" altLang="zh-CN" b="1" i="1">
                                <a:latin typeface="Cambria Math" panose="02040503050406030204"/>
                              </a:rPr>
                              <m:t>𝐱</m:t>
                            </m:r>
                            <m:r>
                              <a:rPr lang="en-US" altLang="zh-CN" b="1">
                                <a:latin typeface="Cambria Math" panose="02040503050406030204"/>
                              </a:rPr>
                              <m:t>,</m:t>
                            </m:r>
                            <m:r>
                              <a:rPr lang="en-US" altLang="zh-CN" b="1" i="1">
                                <a:latin typeface="Cambria Math" panose="02040503050406030204"/>
                              </a:rPr>
                              <m:t>𝐲</m:t>
                            </m:r>
                          </m:e>
                        </m:d>
                      </m:e>
                    </m:func>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的值小于等于</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2</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，所以即使不知道</a:t>
                </a:r>
                <a14:m>
                  <m:oMath xmlns:m="http://schemas.openxmlformats.org/officeDocument/2006/math">
                    <m:r>
                      <a:rPr lang="en-US" altLang="zh-CN" b="1" i="1">
                        <a:latin typeface="Cambria Math" panose="02040503050406030204"/>
                      </a:rPr>
                      <m:t>𝒙</m:t>
                    </m:r>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r>
                      <a:rPr lang="en-US" altLang="zh-CN" b="1" i="1">
                        <a:latin typeface="Cambria Math" panose="02040503050406030204"/>
                      </a:rPr>
                      <m:t>𝒚</m:t>
                    </m:r>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的值，根</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结点</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的分数也可以算出来等于</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。也就是说，算法没有必要计算动作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a:rPr>
                          <m:t>𝒄</m:t>
                        </m:r>
                      </m:e>
                      <m:sub>
                        <m:r>
                          <a:rPr lang="en-US" altLang="zh-CN" b="1" i="1">
                            <a:latin typeface="Cambria Math" panose="02040503050406030204"/>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a:rPr>
                          <m:t>𝒄</m:t>
                        </m:r>
                      </m:e>
                      <m:sub>
                        <m:r>
                          <a:rPr lang="en-US" altLang="zh-CN" b="1" i="1">
                            <a:latin typeface="Cambria Math" panose="02040503050406030204"/>
                          </a:rPr>
                          <m:t>𝟑</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对应的两个子树在游戏结束时所得分数，就能决定在根</a:t>
                </a:r>
                <a:r>
                  <a:rPr lang="zh-CN" altLang="en-US" b="1" dirty="0">
                    <a:latin typeface="华文楷体" panose="02010600040101010101" pitchFamily="2" charset="-122"/>
                    <a:ea typeface="华文楷体" panose="02010600040101010101" pitchFamily="2" charset="-122"/>
                    <a:cs typeface="Times New Roman" panose="02020603050405020304" pitchFamily="18" charset="0"/>
                  </a:rPr>
                  <a:t>结点</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采取动作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a:rPr>
                          <m:t>𝒂</m:t>
                        </m:r>
                      </m:e>
                      <m:sub>
                        <m:r>
                          <a:rPr lang="en-US" altLang="zh-CN" b="1" i="1">
                            <a:latin typeface="Cambria Math" panose="02040503050406030204"/>
                          </a:rPr>
                          <m:t>𝟏</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从而在游戏结束时可获得收益</a:t>
                </a:r>
                <a:r>
                  <a:rPr lang="en-US" altLang="zh-CN" b="1" dirty="0">
                    <a:latin typeface="华文楷体" panose="02010600040101010101" pitchFamily="2" charset="-122"/>
                    <a:ea typeface="华文楷体" panose="02010600040101010101" pitchFamily="2" charset="-122"/>
                    <a:cs typeface="Times New Roman" panose="02020603050405020304" pitchFamily="18" charset="0"/>
                  </a:rPr>
                  <a:t>3</a:t>
                </a:r>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，因此动作</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a:rPr>
                          <m:t>𝒄</m:t>
                        </m:r>
                      </m:e>
                      <m:sub>
                        <m:r>
                          <a:rPr lang="en-US" altLang="zh-CN" b="1" i="1">
                            <a:latin typeface="Cambria Math" panose="02040503050406030204"/>
                          </a:rPr>
                          <m:t>𝟐</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a:rPr>
                          <m:t>𝒄</m:t>
                        </m:r>
                      </m:e>
                      <m:sub>
                        <m:r>
                          <a:rPr lang="en-US" altLang="zh-CN" b="1" i="1">
                            <a:latin typeface="Cambria Math" panose="02040503050406030204"/>
                          </a:rPr>
                          <m:t>𝟑</m:t>
                        </m:r>
                      </m:sub>
                    </m:sSub>
                  </m:oMath>
                </a14:m>
                <a:r>
                  <a:rPr lang="zh-CN" altLang="zh-CN" b="1" dirty="0">
                    <a:latin typeface="华文楷体" panose="02010600040101010101" pitchFamily="2" charset="-122"/>
                    <a:ea typeface="华文楷体" panose="02010600040101010101" pitchFamily="2" charset="-122"/>
                    <a:cs typeface="Times New Roman" panose="02020603050405020304" pitchFamily="18" charset="0"/>
                  </a:rPr>
                  <a:t>所对应子树可以被剪枝。</a:t>
                </a:r>
                <a:endParaRPr lang="zh-CN" altLang="zh-CN" b="1" dirty="0">
                  <a:latin typeface="华文楷体" panose="02010600040101010101" pitchFamily="2" charset="-122"/>
                  <a:ea typeface="华文楷体" panose="02010600040101010101" pitchFamily="2" charset="-122"/>
                  <a:cs typeface="Times New Roman" panose="020206030504050203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852473" y="2978071"/>
                <a:ext cx="10967903" cy="923330"/>
              </a:xfrm>
              <a:prstGeom prst="rect">
                <a:avLst/>
              </a:prstGeom>
              <a:blipFill rotWithShape="1">
                <a:blip r:embed="rId1"/>
                <a:stretch>
                  <a:fillRect l="-3" t="-60" r="4" b="65"/>
                </a:stretch>
              </a:blipFill>
            </p:spPr>
            <p:txBody>
              <a:bodyPr/>
              <a:lstStyle/>
              <a:p>
                <a:r>
                  <a:rPr lang="zh-CN" altLang="en-US">
                    <a:noFill/>
                  </a:rPr>
                  <a:t> </a:t>
                </a:r>
              </a:p>
            </p:txBody>
          </p:sp>
        </mc:Fallback>
      </mc:AlternateContent>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18" name="矩形 17"/>
              <p:cNvSpPr/>
              <p:nvPr/>
            </p:nvSpPr>
            <p:spPr>
              <a:xfrm>
                <a:off x="3169743" y="2226622"/>
                <a:ext cx="6096000" cy="639983"/>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m:rPr>
                              <m:sty m:val="p"/>
                            </m:rPr>
                            <a:rPr lang="zh-CN" altLang="en-US">
                              <a:latin typeface="Cambria Math" panose="02040503050406030204" pitchFamily="18" charset="0"/>
                            </a:rPr>
                            <m:t>m</m:t>
                          </m:r>
                          <m:r>
                            <m:rPr>
                              <m:sty m:val="p"/>
                            </m:rPr>
                            <a:rPr lang="zh-CN" altLang="en-US" i="0">
                              <a:latin typeface="Cambria Math" panose="02040503050406030204" pitchFamily="18" charset="0"/>
                            </a:rPr>
                            <m:t>inimax</m:t>
                          </m:r>
                          <m:d>
                            <m:dPr>
                              <m:ctrlPr>
                                <a:rPr lang="zh-CN" altLang="en-US" i="1">
                                  <a:latin typeface="Cambria Math" panose="02040503050406030204" pitchFamily="18" charset="0"/>
                                </a:rPr>
                              </m:ctrlPr>
                            </m:dPr>
                            <m:e>
                              <m:r>
                                <a:rPr lang="zh-CN" altLang="en-US" i="1">
                                  <a:latin typeface="Cambria Math" panose="02040503050406030204" pitchFamily="18" charset="0"/>
                                </a:rPr>
                                <m:t>𝐴</m:t>
                              </m:r>
                            </m:e>
                          </m:d>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max</m:t>
                              </m:r>
                            </m:fName>
                            <m:e>
                              <m:d>
                                <m:dPr>
                                  <m:ctrlPr>
                                    <a:rPr lang="zh-CN" altLang="en-US" i="1">
                                      <a:latin typeface="Cambria Math" panose="02040503050406030204" pitchFamily="18" charset="0"/>
                                    </a:rPr>
                                  </m:ctrlPr>
                                </m:dPr>
                                <m:e>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latin typeface="Cambria Math" panose="02040503050406030204" pitchFamily="18" charset="0"/>
                                            </a:rPr>
                                          </m:ctrlPr>
                                        </m:dPr>
                                        <m:e>
                                          <m:r>
                                            <a:rPr lang="zh-CN" altLang="en-US" i="0">
                                              <a:latin typeface="Cambria Math" panose="02040503050406030204" pitchFamily="18" charset="0"/>
                                            </a:rPr>
                                            <m:t>3</m:t>
                                          </m:r>
                                          <m:r>
                                            <a:rPr lang="zh-CN" altLang="en-US" i="0">
                                              <a:latin typeface="Cambria Math" panose="02040503050406030204" pitchFamily="18" charset="0"/>
                                            </a:rPr>
                                            <m:t>,</m:t>
                                          </m:r>
                                          <m:r>
                                            <a:rPr lang="zh-CN" altLang="en-US" i="0">
                                              <a:latin typeface="Cambria Math" panose="02040503050406030204" pitchFamily="18" charset="0"/>
                                            </a:rPr>
                                            <m:t>9</m:t>
                                          </m:r>
                                          <m:r>
                                            <a:rPr lang="zh-CN" altLang="en-US" i="0">
                                              <a:latin typeface="Cambria Math" panose="02040503050406030204" pitchFamily="18" charset="0"/>
                                            </a:rPr>
                                            <m:t>,</m:t>
                                          </m:r>
                                          <m:r>
                                            <a:rPr lang="zh-CN" altLang="en-US" i="0">
                                              <a:latin typeface="Cambria Math" panose="02040503050406030204" pitchFamily="18" charset="0"/>
                                            </a:rPr>
                                            <m:t>10</m:t>
                                          </m:r>
                                        </m:e>
                                      </m:d>
                                    </m:e>
                                  </m:func>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0">
                                              <a:latin typeface="Cambria Math" panose="02040503050406030204" pitchFamily="18" charset="0"/>
                                            </a:rPr>
                                            <m:t>,</m:t>
                                          </m:r>
                                          <m:r>
                                            <m:rPr>
                                              <m:sty m:val="p"/>
                                            </m:rPr>
                                            <a:rPr lang="zh-CN" altLang="en-US" i="0">
                                              <a:latin typeface="Cambria Math" panose="02040503050406030204" pitchFamily="18" charset="0"/>
                                            </a:rPr>
                                            <m:t>x</m:t>
                                          </m:r>
                                          <m:r>
                                            <a:rPr lang="zh-CN" altLang="en-US" i="0">
                                              <a:latin typeface="Cambria Math" panose="02040503050406030204" pitchFamily="18" charset="0"/>
                                            </a:rPr>
                                            <m:t>,</m:t>
                                          </m:r>
                                          <m:r>
                                            <m:rPr>
                                              <m:sty m:val="p"/>
                                            </m:rPr>
                                            <a:rPr lang="zh-CN" altLang="en-US" i="0">
                                              <a:latin typeface="Cambria Math" panose="02040503050406030204" pitchFamily="18" charset="0"/>
                                            </a:rPr>
                                            <m:t>y</m:t>
                                          </m:r>
                                        </m:e>
                                      </m:d>
                                    </m:e>
                                  </m:func>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latin typeface="Cambria Math" panose="02040503050406030204" pitchFamily="18" charset="0"/>
                                            </a:rPr>
                                          </m:ctrlPr>
                                        </m:dPr>
                                        <m:e>
                                          <m:r>
                                            <a:rPr lang="zh-CN" altLang="en-US" i="0">
                                              <a:latin typeface="Cambria Math" panose="02040503050406030204" pitchFamily="18" charset="0"/>
                                            </a:rPr>
                                            <m:t>10</m:t>
                                          </m:r>
                                          <m:r>
                                            <a:rPr lang="zh-CN" altLang="en-US" i="0">
                                              <a:latin typeface="Cambria Math" panose="02040503050406030204" pitchFamily="18" charset="0"/>
                                            </a:rPr>
                                            <m:t>,</m:t>
                                          </m:r>
                                          <m:r>
                                            <a:rPr lang="zh-CN" altLang="en-US" i="0">
                                              <a:latin typeface="Cambria Math" panose="02040503050406030204" pitchFamily="18" charset="0"/>
                                            </a:rPr>
                                            <m:t>5</m:t>
                                          </m:r>
                                          <m:r>
                                            <a:rPr lang="zh-CN" altLang="en-US" i="0">
                                              <a:latin typeface="Cambria Math" panose="02040503050406030204" pitchFamily="18" charset="0"/>
                                            </a:rPr>
                                            <m:t>,</m:t>
                                          </m:r>
                                          <m:r>
                                            <a:rPr lang="zh-CN" altLang="en-US" i="0">
                                              <a:latin typeface="Cambria Math" panose="02040503050406030204" pitchFamily="18" charset="0"/>
                                            </a:rPr>
                                            <m:t>1</m:t>
                                          </m:r>
                                        </m:e>
                                      </m:d>
                                    </m:e>
                                  </m:func>
                                </m:e>
                              </m:d>
                            </m:e>
                          </m:func>
                          <m:r>
                            <a:rPr lang="zh-CN" altLang="en-US" i="0">
                              <a:latin typeface="Cambria Math" panose="02040503050406030204" pitchFamily="18" charset="0"/>
                            </a:rPr>
                            <m:t>=</m:t>
                          </m:r>
                          <m:r>
                            <m:rPr>
                              <m:sty m:val="p"/>
                            </m:rPr>
                            <a:rPr lang="zh-CN" altLang="en-US" i="0">
                              <a:latin typeface="Cambria Math" panose="02040503050406030204" pitchFamily="18" charset="0"/>
                            </a:rPr>
                            <m:t>ma</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x</m:t>
                              </m:r>
                            </m:fName>
                            <m:e>
                              <m:r>
                                <a:rPr lang="zh-CN" altLang="en-US" i="0">
                                  <a:latin typeface="Cambria Math" panose="02040503050406030204" pitchFamily="18" charset="0"/>
                                </a:rPr>
                                <m:t>(</m:t>
                              </m:r>
                            </m:e>
                          </m:func>
                          <m:r>
                            <a:rPr lang="zh-CN" altLang="en-US" i="0">
                              <a:latin typeface="Cambria Math" panose="02040503050406030204" pitchFamily="18" charset="0"/>
                            </a:rPr>
                            <m:t>3</m:t>
                          </m:r>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min</m:t>
                              </m:r>
                            </m:fName>
                            <m:e>
                              <m:d>
                                <m:dPr>
                                  <m:ctrlPr>
                                    <a:rPr lang="zh-CN" altLang="en-US" i="1">
                                      <a:latin typeface="Cambria Math" panose="02040503050406030204" pitchFamily="18" charset="0"/>
                                    </a:rPr>
                                  </m:ctrlPr>
                                </m:dPr>
                                <m:e>
                                  <m:r>
                                    <a:rPr lang="zh-CN" altLang="en-US" i="0">
                                      <a:latin typeface="Cambria Math" panose="02040503050406030204" pitchFamily="18" charset="0"/>
                                    </a:rPr>
                                    <m:t>2</m:t>
                                  </m:r>
                                  <m:r>
                                    <a:rPr lang="zh-CN" altLang="en-US" i="0">
                                      <a:latin typeface="Cambria Math" panose="02040503050406030204" pitchFamily="18" charset="0"/>
                                    </a:rPr>
                                    <m:t>,</m:t>
                                  </m:r>
                                  <m:r>
                                    <m:rPr>
                                      <m:sty m:val="p"/>
                                    </m:rPr>
                                    <a:rPr lang="zh-CN" altLang="en-US" i="0">
                                      <a:latin typeface="Cambria Math" panose="02040503050406030204" pitchFamily="18" charset="0"/>
                                    </a:rPr>
                                    <m:t>x</m:t>
                                  </m:r>
                                  <m:r>
                                    <a:rPr lang="zh-CN" altLang="en-US" i="0">
                                      <a:latin typeface="Cambria Math" panose="02040503050406030204" pitchFamily="18" charset="0"/>
                                    </a:rPr>
                                    <m:t>,</m:t>
                                  </m:r>
                                  <m:r>
                                    <m:rPr>
                                      <m:sty m:val="p"/>
                                    </m:rPr>
                                    <a:rPr lang="zh-CN" altLang="en-US" i="0">
                                      <a:latin typeface="Cambria Math" panose="02040503050406030204" pitchFamily="18" charset="0"/>
                                    </a:rPr>
                                    <m:t>y</m:t>
                                  </m:r>
                                </m:e>
                              </m:d>
                            </m:e>
                          </m:func>
                          <m:r>
                            <a:rPr lang="zh-CN" altLang="en-US" i="0">
                              <a:latin typeface="Cambria Math" panose="02040503050406030204" pitchFamily="18" charset="0"/>
                            </a:rPr>
                            <m:t>,</m:t>
                          </m:r>
                          <m:r>
                            <a:rPr lang="zh-CN" altLang="en-US" i="0">
                              <a:latin typeface="Cambria Math" panose="02040503050406030204" pitchFamily="18" charset="0"/>
                            </a:rPr>
                            <m:t>1</m:t>
                          </m:r>
                        </m:e>
                      </m:d>
                    </m:oMath>
                  </m:oMathPara>
                </a14:m>
                <a:endParaRPr lang="zh-CN" altLang="en-US" dirty="0"/>
              </a:p>
            </p:txBody>
          </p:sp>
        </mc:Choice>
        <mc:Fallback>
          <p:sp>
            <p:nvSpPr>
              <p:cNvPr id="18" name="矩形 17"/>
              <p:cNvSpPr>
                <a:spLocks noRot="1" noChangeAspect="1" noMove="1" noResize="1" noEditPoints="1" noAdjustHandles="1" noChangeArrowheads="1" noChangeShapeType="1" noTextEdit="1"/>
              </p:cNvSpPr>
              <p:nvPr/>
            </p:nvSpPr>
            <p:spPr>
              <a:xfrm>
                <a:off x="3169743" y="2226622"/>
                <a:ext cx="6096000" cy="639983"/>
              </a:xfrm>
              <a:prstGeom prst="rect">
                <a:avLst/>
              </a:prstGeom>
              <a:blipFill rotWithShape="1">
                <a:blip r:embed="rId2"/>
                <a:stretch>
                  <a:fillRect l="-8" t="-49" r="8" b="34"/>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1642731" y="4012867"/>
            <a:ext cx="3518081" cy="1911448"/>
          </a:xfrm>
          <a:prstGeom prst="rect">
            <a:avLst/>
          </a:prstGeom>
        </p:spPr>
      </p:pic>
      <p:pic>
        <p:nvPicPr>
          <p:cNvPr id="8" name="图片 7"/>
          <p:cNvPicPr>
            <a:picLocks noChangeAspect="1"/>
          </p:cNvPicPr>
          <p:nvPr/>
        </p:nvPicPr>
        <p:blipFill>
          <a:blip r:embed="rId4"/>
          <a:stretch>
            <a:fillRect/>
          </a:stretch>
        </p:blipFill>
        <p:spPr>
          <a:xfrm>
            <a:off x="6049542" y="4034219"/>
            <a:ext cx="4195024" cy="2146291"/>
          </a:xfrm>
          <a:prstGeom prst="rect">
            <a:avLst/>
          </a:prstGeom>
        </p:spPr>
      </p:pic>
      <p:sp>
        <p:nvSpPr>
          <p:cNvPr id="12" name="文本框 11"/>
          <p:cNvSpPr txBox="1"/>
          <p:nvPr/>
        </p:nvSpPr>
        <p:spPr>
          <a:xfrm>
            <a:off x="10015220" y="3780790"/>
            <a:ext cx="2042160" cy="1476375"/>
          </a:xfrm>
          <a:prstGeom prst="rect">
            <a:avLst/>
          </a:prstGeom>
          <a:noFill/>
        </p:spPr>
        <p:txBody>
          <a:bodyPr wrap="square" rtlCol="0">
            <a:spAutoFit/>
          </a:bodyPr>
          <a:p>
            <a:r>
              <a:rPr lang="en-US" altLang="zh-CN" b="1">
                <a:solidFill>
                  <a:srgbClr val="7030A0"/>
                </a:solidFill>
              </a:rPr>
              <a:t>max</a:t>
            </a:r>
            <a:r>
              <a:rPr lang="zh-CN" altLang="en-US" b="1">
                <a:solidFill>
                  <a:srgbClr val="7030A0"/>
                </a:solidFill>
              </a:rPr>
              <a:t>层挑下面结果最大的作为自己的下限。</a:t>
            </a:r>
            <a:r>
              <a:rPr lang="en-US" altLang="zh-CN" b="1">
                <a:solidFill>
                  <a:srgbClr val="7030A0"/>
                </a:solidFill>
              </a:rPr>
              <a:t>min</a:t>
            </a:r>
            <a:r>
              <a:rPr lang="zh-CN" altLang="en-US" b="1">
                <a:solidFill>
                  <a:srgbClr val="7030A0"/>
                </a:solidFill>
              </a:rPr>
              <a:t>层挑下面结果最小的作为自己这一层的上限</a:t>
            </a:r>
            <a:endParaRPr lang="zh-CN" altLang="en-US" b="1">
              <a:solidFill>
                <a:srgbClr val="7030A0"/>
              </a:solidFill>
            </a:endParaRPr>
          </a:p>
        </p:txBody>
      </p:sp>
      <p:sp>
        <p:nvSpPr>
          <p:cNvPr id="13" name="文本框 12"/>
          <p:cNvSpPr txBox="1"/>
          <p:nvPr/>
        </p:nvSpPr>
        <p:spPr>
          <a:xfrm>
            <a:off x="869950" y="6000115"/>
            <a:ext cx="5424170" cy="645160"/>
          </a:xfrm>
          <a:prstGeom prst="rect">
            <a:avLst/>
          </a:prstGeom>
          <a:noFill/>
        </p:spPr>
        <p:txBody>
          <a:bodyPr wrap="square" rtlCol="0">
            <a:spAutoFit/>
          </a:bodyPr>
          <a:p>
            <a:r>
              <a:rPr lang="zh-CN" altLang="en-US" b="1">
                <a:solidFill>
                  <a:srgbClr val="7030A0"/>
                </a:solidFill>
              </a:rPr>
              <a:t>这个节点前两个结果</a:t>
            </a:r>
            <a:r>
              <a:rPr lang="en-US" altLang="zh-CN" b="1">
                <a:solidFill>
                  <a:srgbClr val="7030A0"/>
                </a:solidFill>
              </a:rPr>
              <a:t>10</a:t>
            </a:r>
            <a:r>
              <a:rPr lang="zh-CN" altLang="en-US" b="1">
                <a:solidFill>
                  <a:srgbClr val="7030A0"/>
                </a:solidFill>
              </a:rPr>
              <a:t>和</a:t>
            </a:r>
            <a:r>
              <a:rPr lang="en-US" altLang="zh-CN" b="1">
                <a:solidFill>
                  <a:srgbClr val="7030A0"/>
                </a:solidFill>
              </a:rPr>
              <a:t>5</a:t>
            </a:r>
            <a:r>
              <a:rPr lang="zh-CN" altLang="en-US" b="1">
                <a:solidFill>
                  <a:srgbClr val="7030A0"/>
                </a:solidFill>
              </a:rPr>
              <a:t>都大于</a:t>
            </a:r>
            <a:r>
              <a:rPr lang="en-US" altLang="zh-CN" b="1">
                <a:solidFill>
                  <a:srgbClr val="7030A0"/>
                </a:solidFill>
              </a:rPr>
              <a:t>3</a:t>
            </a:r>
            <a:r>
              <a:rPr lang="zh-CN" altLang="en-US" b="1">
                <a:solidFill>
                  <a:srgbClr val="7030A0"/>
                </a:solidFill>
              </a:rPr>
              <a:t>，所以要继续计算到</a:t>
            </a:r>
            <a:r>
              <a:rPr lang="en-US" altLang="zh-CN" b="1">
                <a:solidFill>
                  <a:srgbClr val="7030A0"/>
                </a:solidFill>
              </a:rPr>
              <a:t>1</a:t>
            </a:r>
            <a:r>
              <a:rPr lang="zh-CN" altLang="en-US" b="1">
                <a:solidFill>
                  <a:srgbClr val="7030A0"/>
                </a:solidFill>
              </a:rPr>
              <a:t>的时候发现小于</a:t>
            </a:r>
            <a:r>
              <a:rPr lang="en-US" altLang="zh-CN" b="1">
                <a:solidFill>
                  <a:srgbClr val="7030A0"/>
                </a:solidFill>
              </a:rPr>
              <a:t>3</a:t>
            </a:r>
            <a:r>
              <a:rPr lang="zh-CN" altLang="en-US" b="1">
                <a:solidFill>
                  <a:srgbClr val="7030A0"/>
                </a:solidFill>
              </a:rPr>
              <a:t>，所以最后被剪枝</a:t>
            </a:r>
            <a:endParaRPr lang="zh-CN" altLang="en-US" b="1">
              <a:solidFill>
                <a:srgbClr val="7030A0"/>
              </a:solidFill>
            </a:endParaRPr>
          </a:p>
        </p:txBody>
      </p:sp>
      <p:cxnSp>
        <p:nvCxnSpPr>
          <p:cNvPr id="14" name="直接箭头连接符 13"/>
          <p:cNvCxnSpPr/>
          <p:nvPr/>
        </p:nvCxnSpPr>
        <p:spPr>
          <a:xfrm flipV="1">
            <a:off x="5395595" y="5554980"/>
            <a:ext cx="4055745" cy="4635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节点后代剪枝示意图</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8" name="矩形 7"/>
              <p:cNvSpPr/>
              <p:nvPr/>
            </p:nvSpPr>
            <p:spPr>
              <a:xfrm>
                <a:off x="396961" y="1929693"/>
                <a:ext cx="6075020" cy="4180375"/>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可把上述剪枝思路推广到一般情况。假设有一个位于</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，已知该结点能够向其上</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结点反馈的收益为</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𝛼</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alpha</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是与结点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𝑚</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位于同一层的某个兄弟（</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sibling</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）结点的后代结点。如果在结点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的后代结点被访问一部分后，知道结点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能够向其上一层</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结点反馈收益小于</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𝛼</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，则结点</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𝑛</m:t>
                    </m:r>
                  </m:oMath>
                </a14:m>
                <a:r>
                  <a:rPr lang="zh-CN"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的未被访问孩子结点将被剪枝。</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l"/>
                </a:pP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3.12</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所示，玩家</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在结点</a:t>
                </a:r>
                <a14:m>
                  <m:oMath xmlns:m="http://schemas.openxmlformats.org/officeDocument/2006/math">
                    <m:r>
                      <a:rPr lang="en-US" altLang="zh-CN" sz="1600" i="1">
                        <a:latin typeface="Cambria Math" panose="02040503050406030204" pitchFamily="18" charset="0"/>
                      </a:rPr>
                      <m:t>𝑚</m:t>
                    </m:r>
                    <m:r>
                      <a:rPr lang="en-US" altLang="zh-CN" sz="1600" i="1">
                        <a:latin typeface="Cambria Math" panose="02040503050406030204" pitchFamily="18" charset="0"/>
                      </a:rPr>
                      <m:t>′</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能够从位于其下</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r>
                      <a:rPr lang="en-US" altLang="zh-CN" sz="1600" i="1">
                        <a:latin typeface="Cambria Math" panose="02040503050406030204" pitchFamily="18" charset="0"/>
                      </a:rPr>
                      <m:t>𝑚</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得到取值至少为</a:t>
                </a:r>
                <a14:m>
                  <m:oMath xmlns:m="http://schemas.openxmlformats.org/officeDocument/2006/math">
                    <m:r>
                      <a:rPr lang="en-US" altLang="zh-CN" sz="1600" i="1">
                        <a:latin typeface="Cambria Math" panose="02040503050406030204" pitchFamily="18" charset="0"/>
                      </a:rPr>
                      <m:t>𝛼</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的收益，因此结点</a:t>
                </a:r>
                <a14:m>
                  <m:oMath xmlns:m="http://schemas.openxmlformats.org/officeDocument/2006/math">
                    <m:r>
                      <a:rPr lang="en-US" altLang="zh-CN" sz="1600" i="1">
                        <a:latin typeface="Cambria Math" panose="02040503050406030204" pitchFamily="18" charset="0"/>
                      </a:rPr>
                      <m:t>𝑛</m:t>
                    </m:r>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那些未被访问的后继分支结点对结点</a:t>
                </a:r>
                <a14:m>
                  <m:oMath xmlns:m="http://schemas.openxmlformats.org/officeDocument/2006/math">
                    <m:sSup>
                      <m:sSupPr>
                        <m:ctrlPr>
                          <a:rPr lang="zh-CN" altLang="zh-CN" sz="1600" i="1">
                            <a:latin typeface="Cambria Math" panose="02040503050406030204" pitchFamily="18" charset="0"/>
                          </a:rPr>
                        </m:ctrlPr>
                      </m:sSupPr>
                      <m:e>
                        <m:r>
                          <a:rPr lang="en-US" altLang="zh-CN" sz="1600" i="1">
                            <a:latin typeface="Cambria Math" panose="02040503050406030204" pitchFamily="18" charset="0"/>
                          </a:rPr>
                          <m:t>𝑚</m:t>
                        </m:r>
                      </m:e>
                      <m:sup>
                        <m:r>
                          <a:rPr lang="en-US" altLang="zh-CN" sz="1600" i="1">
                            <a:latin typeface="Cambria Math" panose="02040503050406030204" pitchFamily="18" charset="0"/>
                          </a:rPr>
                          <m:t>′</m:t>
                        </m:r>
                      </m:sup>
                    </m:sSup>
                  </m:oMath>
                </a14:m>
                <a:r>
                  <a:rPr lang="zh-CN" altLang="zh-CN" sz="1600" dirty="0">
                    <a:latin typeface="Times New Roman" panose="02020603050405020304" pitchFamily="18" charset="0"/>
                    <a:ea typeface="微软雅黑" panose="020B0503020204020204" pitchFamily="34" charset="-122"/>
                    <a:cs typeface="Times New Roman" panose="02020603050405020304" pitchFamily="18" charset="0"/>
                  </a:rPr>
                  <a:t>取值没有任何影响了。</a:t>
                </a:r>
                <a:endParaRPr lang="zh-CN"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spcAft>
                    <a:spcPts val="0"/>
                  </a:spcAft>
                </a:pP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396961" y="1929693"/>
                <a:ext cx="6075020" cy="4180375"/>
              </a:xfrm>
              <a:prstGeom prst="rect">
                <a:avLst/>
              </a:prstGeom>
              <a:blipFill rotWithShape="1">
                <a:blip r:embed="rId1"/>
                <a:stretch>
                  <a:fillRect l="-1" t="-13" r="1" b="2"/>
                </a:stretch>
              </a:blipFill>
            </p:spPr>
            <p:txBody>
              <a:bodyPr/>
              <a:lstStyle/>
              <a:p>
                <a:r>
                  <a:rPr lang="zh-CN" altLang="en-US">
                    <a:noFill/>
                  </a:rPr>
                  <a:t> </a:t>
                </a:r>
              </a:p>
            </p:txBody>
          </p:sp>
        </mc:Fallback>
      </mc:AlternateContent>
      <p:pic>
        <p:nvPicPr>
          <p:cNvPr id="10" name="图片 9"/>
          <p:cNvPicPr>
            <a:picLocks noChangeAspect="1"/>
          </p:cNvPicPr>
          <p:nvPr/>
        </p:nvPicPr>
        <p:blipFill>
          <a:blip r:embed="rId2"/>
          <a:stretch>
            <a:fillRect/>
          </a:stretch>
        </p:blipFill>
        <p:spPr>
          <a:xfrm>
            <a:off x="6783349" y="1851528"/>
            <a:ext cx="4375951" cy="386484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：对</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max</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节点后代剪枝示意图</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8" name="矩形 7"/>
              <p:cNvSpPr/>
              <p:nvPr/>
            </p:nvSpPr>
            <p:spPr>
              <a:xfrm>
                <a:off x="396960" y="1929693"/>
                <a:ext cx="5888855" cy="3868495"/>
              </a:xfrm>
              <a:prstGeom prst="rect">
                <a:avLst/>
              </a:prstGeom>
            </p:spPr>
            <p:txBody>
              <a:bodyPr wrap="square">
                <a:spAutoFit/>
              </a:bodyPr>
              <a:lstStyle/>
              <a:p>
                <a:pPr marL="285750" indent="-285750" algn="just">
                  <a:lnSpc>
                    <a:spcPct val="20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所示，考虑位于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r>
                      <a:rPr lang="en-US" altLang="zh-CN" i="1">
                        <a:latin typeface="Cambria Math" panose="02040503050406030204" pitchFamily="18" charset="0"/>
                      </a:rPr>
                      <m:t>𝑚</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，已知结点</a:t>
                </a:r>
                <a14:m>
                  <m:oMath xmlns:m="http://schemas.openxmlformats.org/officeDocument/2006/math">
                    <m:r>
                      <a:rPr lang="en-US" altLang="zh-CN" i="1">
                        <a:latin typeface="Cambria Math" panose="02040503050406030204" pitchFamily="18" charset="0"/>
                      </a:rPr>
                      <m:t>𝑚</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能够从其下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层结点收到的收益为</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beta</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结点</a:t>
                </a:r>
                <a14:m>
                  <m:oMath xmlns:m="http://schemas.openxmlformats.org/officeDocument/2006/math">
                    <m:r>
                      <a:rPr lang="en-US" altLang="zh-CN" i="1">
                        <a:latin typeface="Cambria Math" panose="020405030504060302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是结点</a:t>
                </a:r>
                <a14:m>
                  <m:oMath xmlns:m="http://schemas.openxmlformats.org/officeDocument/2006/math">
                    <m:r>
                      <a:rPr lang="en-US" altLang="zh-CN" i="1">
                        <a:latin typeface="Cambria Math" panose="02040503050406030204" pitchFamily="18" charset="0"/>
                      </a:rPr>
                      <m:t>𝑚</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上层结点</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m:t>
                        </m:r>
                      </m:sup>
                    </m:sSup>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的位于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层的后代结点，如果目前已知结点</a:t>
                </a:r>
                <a14:m>
                  <m:oMath xmlns:m="http://schemas.openxmlformats.org/officeDocument/2006/math">
                    <m:r>
                      <a:rPr lang="en-US" altLang="zh-CN" i="1">
                        <a:latin typeface="Cambria Math" panose="020405030504060302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能够收到的收益大于</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，则不再扩展结点</a:t>
                </a:r>
                <a14:m>
                  <m:oMath xmlns:m="http://schemas.openxmlformats.org/officeDocument/2006/math">
                    <m:r>
                      <a:rPr lang="en-US" altLang="zh-CN" i="1">
                        <a:latin typeface="Cambria Math" panose="020405030504060302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的未被访问后继结点，因为位于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层的结点</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m:t>
                        </m:r>
                      </m:sup>
                    </m:sSup>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只会选择收益小于或等于</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的结点来采取行动。</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spcAft>
                    <a:spcPts val="0"/>
                  </a:spcAft>
                </a:pP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396960" y="1929693"/>
                <a:ext cx="5888855" cy="3868495"/>
              </a:xfrm>
              <a:prstGeom prst="rect">
                <a:avLst/>
              </a:prstGeom>
              <a:blipFill rotWithShape="1">
                <a:blip r:embed="rId1"/>
                <a:stretch>
                  <a:fillRect l="-1" t="-15" r="10"/>
                </a:stretch>
              </a:blipFill>
            </p:spPr>
            <p:txBody>
              <a:bodyPr/>
              <a:lstStyle/>
              <a:p>
                <a:r>
                  <a:rPr lang="zh-CN" altLang="en-US">
                    <a:noFill/>
                  </a:rPr>
                  <a:t> </a:t>
                </a:r>
              </a:p>
            </p:txBody>
          </p:sp>
        </mc:Fallback>
      </mc:AlternateContent>
      <p:pic>
        <p:nvPicPr>
          <p:cNvPr id="10" name="图片 9"/>
          <p:cNvPicPr>
            <a:picLocks noChangeAspect="1"/>
          </p:cNvPicPr>
          <p:nvPr/>
        </p:nvPicPr>
        <p:blipFill>
          <a:blip r:embed="rId2"/>
          <a:stretch>
            <a:fillRect/>
          </a:stretch>
        </p:blipFill>
        <p:spPr>
          <a:xfrm>
            <a:off x="6725519" y="1898515"/>
            <a:ext cx="4925300" cy="3607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：为什么叫</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beta</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8" name="矩形 7"/>
              <p:cNvSpPr/>
              <p:nvPr/>
            </p:nvSpPr>
            <p:spPr>
              <a:xfrm>
                <a:off x="522218" y="1527434"/>
                <a:ext cx="11147564" cy="506100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综合以上两种情况的剪枝方法被称为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剪枝。实际上，在图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3.12</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中，结点</a:t>
                </a:r>
                <a14:m>
                  <m:oMath xmlns:m="http://schemas.openxmlformats.org/officeDocument/2006/math">
                    <m:r>
                      <a:rPr lang="en-US" altLang="zh-CN" i="1">
                        <a:latin typeface="Cambria Math" panose="02040503050406030204" pitchFamily="18" charset="0"/>
                      </a:rPr>
                      <m:t>𝑚</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不仅为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层结点</a:t>
                </a:r>
                <a14:m>
                  <m:oMath xmlns:m="http://schemas.openxmlformats.org/officeDocument/2006/math">
                    <m:r>
                      <a:rPr lang="en-US" altLang="zh-CN" i="1">
                        <a:latin typeface="Cambria Math" panose="020405030504060302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提供了一个下界，对于例如</a:t>
                </a:r>
                <a14:m>
                  <m:oMath xmlns:m="http://schemas.openxmlformats.org/officeDocument/2006/math">
                    <m:sSup>
                      <m:sSupPr>
                        <m:ctrlPr>
                          <a:rPr lang="zh-CN"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m:t>
                        </m:r>
                      </m:sup>
                    </m:sSup>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层结点，这个下界仍然是有意义的</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中情况同理。因此，无论一个结点位于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层还是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层，都可以根据图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3.12</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和图</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3.13</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中的情况找到一个下界和一个上界，即可以为每个结点设置一个</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值和一个</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值，来判断该结点及其后继结点是否可被剪枝。在设计算法时，为了计算一个结点的上下界，没有必要去枚举所有会影响当前结点</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值的结点，只需要继承父结点的</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值，再按照一定的规则加以更新即可。对于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结点，如果其孩子结点（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结点）的收益大于当前的</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值，则将</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值更新为该收益；对于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结点，如果其孩子结点（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结点）的收益小于当前的</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值，则将</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值更新为该收益。根结点（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结点）的</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值分别被初始化为</a:t>
                </a:r>
                <a14:m>
                  <m:oMath xmlns:m="http://schemas.openxmlformats.org/officeDocument/2006/math">
                    <m:r>
                      <a:rPr lang="en-US" altLang="zh-CN" i="1">
                        <a:latin typeface="Cambria Math" panose="02040503050406030204" pitchFamily="18" charset="0"/>
                      </a:rPr>
                      <m:t>−</m:t>
                    </m:r>
                    <m:r>
                      <a:rPr lang="en-US" altLang="zh-CN">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和</a:t>
                </a:r>
                <a14:m>
                  <m:oMath xmlns:m="http://schemas.openxmlformats.org/officeDocument/2006/math">
                    <m:r>
                      <a:rPr lang="en-US" altLang="zh-CN">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随着搜索算法不断被执行，每个结点的</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值不断被更新。大体来说，每个结点的</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𝛽</m:t>
                    </m:r>
                    <m:r>
                      <a:rPr lang="en-US" altLang="zh-CN" i="1">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从其父结点提供的初始值开始，取值按照如下形式变化：</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逐渐增加、</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逐渐减少。不难验证，如果一个结点的</a:t>
                </a:r>
                <a14:m>
                  <m:oMath xmlns:m="http://schemas.openxmlformats.org/officeDocument/2006/math">
                    <m:r>
                      <a:rPr lang="en-US" altLang="zh-CN" i="1">
                        <a:latin typeface="Cambria Math" panose="02040503050406030204" pitchFamily="18" charset="0"/>
                      </a:rPr>
                      <m:t>𝛼</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值和</a:t>
                </a:r>
                <a14:m>
                  <m:oMath xmlns:m="http://schemas.openxmlformats.org/officeDocument/2006/math">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值满足</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&gt;</m:t>
                    </m:r>
                    <m:r>
                      <a:rPr lang="en-US" altLang="zh-CN" i="1">
                        <a:latin typeface="Cambria Math" panose="02040503050406030204" pitchFamily="18" charset="0"/>
                      </a:rPr>
                      <m:t>𝛽</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的条件，则该结点尚未被访问的后续结点就会被剪枝，因而不会被智能体访问。</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spcAft>
                    <a:spcPts val="0"/>
                  </a:spcAft>
                </a:pPr>
                <a:endParaRPr lang="zh-CN"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522218" y="1527434"/>
                <a:ext cx="11147564" cy="5061001"/>
              </a:xfrm>
              <a:prstGeom prst="rect">
                <a:avLst/>
              </a:prstGeom>
              <a:blipFill rotWithShape="1">
                <a:blip r:embed="rId1"/>
                <a:stretch>
                  <a:fillRect l="-2" t="-5" r="3" b="6"/>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en-US"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剪枝算法</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示意图</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3643946"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三、</a:t>
            </a:r>
            <a:r>
              <a:rPr lang="en-US" altLang="zh-CN" sz="1600" dirty="0">
                <a:solidFill>
                  <a:srgbClr val="000000"/>
                </a:solidFill>
                <a:latin typeface="Times New Roman" panose="02020603050405020304" pitchFamily="18" charset="0"/>
              </a:rPr>
              <a:t>Minimax</a:t>
            </a:r>
            <a:r>
              <a:rPr lang="zh-CN" altLang="en-US" sz="1600" dirty="0">
                <a:solidFill>
                  <a:srgbClr val="000000"/>
                </a:solidFill>
                <a:latin typeface="Times New Roman" panose="02020603050405020304" pitchFamily="18" charset="0"/>
              </a:rPr>
              <a:t>搜索与</a:t>
            </a:r>
            <a:r>
              <a:rPr lang="en-US" altLang="zh-CN" sz="1600" dirty="0">
                <a:solidFill>
                  <a:srgbClr val="000000"/>
                </a:solidFill>
                <a:latin typeface="Times New Roman" panose="02020603050405020304" pitchFamily="18" charset="0"/>
              </a:rPr>
              <a:t>alpha-beta</a:t>
            </a:r>
            <a:r>
              <a:rPr lang="zh-CN" altLang="zh-CN" sz="1600" dirty="0">
                <a:solidFill>
                  <a:srgbClr val="000000"/>
                </a:solidFill>
                <a:latin typeface="Times New Roman" panose="02020603050405020304" pitchFamily="18" charset="0"/>
              </a:rPr>
              <a:t>剪枝算法</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p:cNvPicPr>
            <a:picLocks noChangeAspect="1"/>
          </p:cNvPicPr>
          <p:nvPr/>
        </p:nvPicPr>
        <p:blipFill>
          <a:blip r:embed="rId1"/>
          <a:stretch>
            <a:fillRect/>
          </a:stretch>
        </p:blipFill>
        <p:spPr>
          <a:xfrm>
            <a:off x="446830" y="2114482"/>
            <a:ext cx="3654613" cy="2629035"/>
          </a:xfrm>
          <a:prstGeom prst="rect">
            <a:avLst/>
          </a:prstGeom>
        </p:spPr>
      </p:pic>
      <p:pic>
        <p:nvPicPr>
          <p:cNvPr id="13" name="图片 12"/>
          <p:cNvPicPr>
            <a:picLocks noChangeAspect="1"/>
          </p:cNvPicPr>
          <p:nvPr/>
        </p:nvPicPr>
        <p:blipFill>
          <a:blip r:embed="rId2"/>
          <a:stretch>
            <a:fillRect/>
          </a:stretch>
        </p:blipFill>
        <p:spPr>
          <a:xfrm>
            <a:off x="5656358" y="1386437"/>
            <a:ext cx="4708561" cy="4962835"/>
          </a:xfrm>
          <a:prstGeom prst="rect">
            <a:avLst/>
          </a:prstGeom>
        </p:spPr>
      </p:pic>
      <p:sp>
        <p:nvSpPr>
          <p:cNvPr id="12" name="文本框 11"/>
          <p:cNvSpPr txBox="1"/>
          <p:nvPr/>
        </p:nvSpPr>
        <p:spPr>
          <a:xfrm>
            <a:off x="10027285" y="1952625"/>
            <a:ext cx="2042160" cy="2306955"/>
          </a:xfrm>
          <a:prstGeom prst="rect">
            <a:avLst/>
          </a:prstGeom>
          <a:noFill/>
        </p:spPr>
        <p:txBody>
          <a:bodyPr wrap="square" rtlCol="0">
            <a:spAutoFit/>
          </a:bodyPr>
          <a:p>
            <a:r>
              <a:rPr lang="en-US" altLang="zh-CN" b="1">
                <a:solidFill>
                  <a:srgbClr val="7030A0"/>
                </a:solidFill>
              </a:rPr>
              <a:t>max</a:t>
            </a:r>
            <a:r>
              <a:rPr lang="zh-CN" altLang="en-US" b="1">
                <a:solidFill>
                  <a:srgbClr val="7030A0"/>
                </a:solidFill>
              </a:rPr>
              <a:t>层挑下面结果最大的作为自己的下限，属于阿尔法剪枝。</a:t>
            </a:r>
            <a:endParaRPr lang="zh-CN" altLang="en-US" b="1">
              <a:solidFill>
                <a:srgbClr val="7030A0"/>
              </a:solidFill>
            </a:endParaRPr>
          </a:p>
          <a:p>
            <a:r>
              <a:rPr lang="en-US" altLang="zh-CN" b="1">
                <a:solidFill>
                  <a:srgbClr val="7030A0"/>
                </a:solidFill>
              </a:rPr>
              <a:t>min</a:t>
            </a:r>
            <a:r>
              <a:rPr lang="zh-CN" altLang="en-US" b="1">
                <a:solidFill>
                  <a:srgbClr val="7030A0"/>
                </a:solidFill>
              </a:rPr>
              <a:t>层挑下面结果最小的作为自己这一层的上限，属于贝塔剪枝。</a:t>
            </a:r>
            <a:endParaRPr lang="zh-CN" altLang="en-US" b="1">
              <a:solidFill>
                <a:srgbClr val="7030A0"/>
              </a:solidFill>
            </a:endParaRPr>
          </a:p>
        </p:txBody>
      </p:sp>
      <p:cxnSp>
        <p:nvCxnSpPr>
          <p:cNvPr id="6" name="直接箭头连接符 5"/>
          <p:cNvCxnSpPr/>
          <p:nvPr/>
        </p:nvCxnSpPr>
        <p:spPr>
          <a:xfrm flipH="1">
            <a:off x="6236335" y="3409950"/>
            <a:ext cx="3919855" cy="218821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H="1">
            <a:off x="6249035" y="2204085"/>
            <a:ext cx="3820795" cy="305435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13" name="矩形 12"/>
              <p:cNvSpPr/>
              <p:nvPr/>
            </p:nvSpPr>
            <p:spPr>
              <a:xfrm>
                <a:off x="1368862" y="1452852"/>
                <a:ext cx="9532757" cy="4613699"/>
              </a:xfrm>
              <a:prstGeom prst="rect">
                <a:avLst/>
              </a:prstGeom>
            </p:spPr>
            <p:txBody>
              <a:bodyPr wrap="square">
                <a:spAutoFit/>
              </a:bodyPr>
              <a:lstStyle/>
              <a:p>
                <a:pPr>
                  <a:lnSpc>
                    <a:spcPct val="150000"/>
                  </a:lnSpc>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以经典的多臂赌博机（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Multi-armed Bandit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）问题为例。先考虑一个简化问题：假设智能体面前有</a:t>
                </a:r>
                <a14:m>
                  <m:oMath xmlns:m="http://schemas.openxmlformats.org/officeDocument/2006/math">
                    <m:r>
                      <a:rPr lang="en-US" altLang="zh-CN" i="1">
                        <a:latin typeface="Cambria Math" panose="02040503050406030204" pitchFamily="18" charset="0"/>
                      </a:rPr>
                      <m:t>𝐾</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个赌博机，每个赌博机有一个臂膀。每次转动一个赌博机臂膀，赌博机则会随机吐出一些硬币或不吐出硬币，将每次吐出的硬币的币值表示为收益分数。现在假设给智能体</a:t>
                </a:r>
                <a14:m>
                  <m:oMath xmlns:m="http://schemas.openxmlformats.org/officeDocument/2006/math">
                    <m:r>
                      <a:rPr lang="en-US" altLang="zh-CN" i="1">
                        <a:latin typeface="Cambria Math" panose="02040503050406030204" pitchFamily="18" charset="0"/>
                      </a:rPr>
                      <m:t>𝜏</m:t>
                    </m:r>
                    <m:r>
                      <a:rPr lang="en-US" altLang="zh-CN">
                        <a:latin typeface="Cambria Math" panose="02040503050406030204" pitchFamily="18" charset="0"/>
                      </a:rPr>
                      <m:t>(</m:t>
                    </m:r>
                    <m:r>
                      <m:rPr>
                        <m:sty m:val="p"/>
                      </m:rPr>
                      <a:rPr lang="en-US" altLang="zh-CN">
                        <a:latin typeface="Cambria Math" panose="02040503050406030204" pitchFamily="18" charset="0"/>
                      </a:rPr>
                      <m:t>τ</m:t>
                    </m:r>
                    <m:r>
                      <a:rPr lang="en-US" altLang="zh-CN">
                        <a:latin typeface="Cambria Math" panose="02040503050406030204" pitchFamily="18" charset="0"/>
                      </a:rPr>
                      <m:t>&gt;</m:t>
                    </m:r>
                    <m:r>
                      <m:rPr>
                        <m:sty m:val="p"/>
                      </m:rPr>
                      <a:rPr lang="en-US" altLang="zh-CN">
                        <a:latin typeface="Cambria Math" panose="02040503050406030204" pitchFamily="18" charset="0"/>
                      </a:rPr>
                      <m:t>K</m:t>
                    </m:r>
                    <m:r>
                      <a:rPr lang="en-US" altLang="zh-CN">
                        <a:latin typeface="Cambria Math" panose="020405030504060302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次转动臂膀的机会，那么智能体如何选择赌博机、转动</a:t>
                </a:r>
                <a14:m>
                  <m:oMath xmlns:m="http://schemas.openxmlformats.org/officeDocument/2006/math">
                    <m:r>
                      <a:rPr lang="en-US" altLang="zh-CN" i="1">
                        <a:latin typeface="Cambria Math" panose="02040503050406030204" pitchFamily="18" charset="0"/>
                      </a:rPr>
                      <m:t>𝜏</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次赌博机臂膀，以获得更多的收益分数呢？</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或许可以让智能体先把</a:t>
                </a:r>
                <a14:m>
                  <m:oMath xmlns:m="http://schemas.openxmlformats.org/officeDocument/2006/math">
                    <m:r>
                      <a:rPr lang="en-US" altLang="zh-CN" i="1">
                        <a:latin typeface="Cambria Math" panose="02040503050406030204" pitchFamily="18" charset="0"/>
                      </a:rPr>
                      <m:t>𝐾</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个赌博机的臂膀依次转动一遍，观察在摇动每个赌博机臂膀时的收益分数，然后去转动那些收益分数高的赌博机臂膀。但是，由于从每个赌博机获得的收益分数是随机的，一个刚刚给用户带来可观收益分数的赌博机在下一次摇动其臂膀时可能不会继续获得可观收益分数，因此这一方法不可取。那么是否有方法能够指导智能体的高效地获取收益分数呢？</a:t>
                </a:r>
                <a:endParaRPr lang="zh-CN"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3" name="矩形 12"/>
              <p:cNvSpPr>
                <a:spLocks noRot="1" noChangeAspect="1" noMove="1" noResize="1" noEditPoints="1" noAdjustHandles="1" noChangeArrowheads="1" noChangeShapeType="1" noTextEdit="1"/>
              </p:cNvSpPr>
              <p:nvPr/>
            </p:nvSpPr>
            <p:spPr>
              <a:xfrm>
                <a:off x="1368862" y="1452852"/>
                <a:ext cx="9532757" cy="4613699"/>
              </a:xfrm>
              <a:prstGeom prst="rect">
                <a:avLst/>
              </a:prstGeom>
              <a:blipFill rotWithShape="1">
                <a:blip r:embed="rId1"/>
                <a:stretch>
                  <a:fillRect l="-5" t="-13" r="6" b="9"/>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：要素</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圆角 6"/>
          <p:cNvSpPr/>
          <p:nvPr/>
        </p:nvSpPr>
        <p:spPr>
          <a:xfrm>
            <a:off x="1273279" y="1663406"/>
            <a:ext cx="10307296" cy="4669664"/>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11"/>
              <p:cNvSpPr/>
              <p:nvPr/>
            </p:nvSpPr>
            <p:spPr>
              <a:xfrm>
                <a:off x="1226738" y="1663406"/>
                <a:ext cx="10400378" cy="5131854"/>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每个被摇动的臂膀即为一个状态，记</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𝐾</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个状态分别为</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𝐾</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，没有摇动任何臂膀的初始状态记为</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0</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动作对应着摇动一个赌博机的臂膀，在多臂赌博机问题中，任意状态下的动作集合都为</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2</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𝐾</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，分别对应摇动某个赌博机的臂膀。</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endParaRPr lang="en-US" altLang="zh-CN" sz="1600" b="1"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状态转移。</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选择动作</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𝑎</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𝐾</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后，将状态相应地转换为</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𝑠</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。然而这个问题和前两节讨论的搜索问题的不同之处在于，由于存在随机性，智能体摇动赌博机臂膀若干个</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𝜏</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次，任意两个</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𝜏</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次的结果可能都不一样，为此引入如下</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奖励</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要素</a:t>
                </a:r>
                <a:r>
                  <a:rPr lang="zh-CN" altLang="en-US"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奖励（</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reward</a:t>
                </a: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假设从第</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个赌博机获得收益分数的分布为</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𝐷</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，其均值为</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𝜇</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。如果智能体在第</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次行动中选择转动了第</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个赌博机臂膀，那么智能体在第</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次行动中所得收益分数</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acc>
                          <m:acc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𝑟</m:t>
                            </m:r>
                          </m:e>
                        </m:acc>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服从分布</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𝐷</m:t>
                        </m:r>
                      </m:e>
                      <m:sub>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𝑙</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acc>
                          <m:acc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𝑟</m:t>
                            </m:r>
                          </m:e>
                        </m:acc>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被称为第</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次行动的奖励。为了方便对多臂赌博机问题的理论研究，一般假定奖励是有界的，进一步可假设奖励的取值范围为</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0</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250000"/>
                  </a:lnSpc>
                  <a:buClr>
                    <a:schemeClr val="bg1"/>
                  </a:buClr>
                  <a:buSzPct val="80000"/>
                  <a:buFont typeface="Wingdings" panose="05000000000000000000" pitchFamily="2" charset="2"/>
                  <a:buChar char="u"/>
                </a:pPr>
                <a:endParaRPr lang="zh-CN" altLang="en-US"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1226738" y="1663406"/>
                <a:ext cx="10400378" cy="5131854"/>
              </a:xfrm>
              <a:prstGeom prst="rect">
                <a:avLst/>
              </a:prstGeom>
              <a:blipFill rotWithShape="1">
                <a:blip r:embed="rId1"/>
                <a:stretch>
                  <a:fillRect l="-5" t="-7" r="-352" b="2"/>
                </a:stretch>
              </a:blipFill>
            </p:spPr>
            <p:txBody>
              <a:bodyPr/>
              <a:lstStyle/>
              <a:p>
                <a:r>
                  <a:rPr lang="zh-CN"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：要素</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圆角 6"/>
          <p:cNvSpPr/>
          <p:nvPr/>
        </p:nvSpPr>
        <p:spPr>
          <a:xfrm>
            <a:off x="1273279" y="1663406"/>
            <a:ext cx="10307296" cy="41906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11"/>
              <p:cNvSpPr/>
              <p:nvPr/>
            </p:nvSpPr>
            <p:spPr>
              <a:xfrm>
                <a:off x="1226738" y="1663406"/>
                <a:ext cx="10400378" cy="4190699"/>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悔值（</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regret</a:t>
                </a:r>
                <a:r>
                  <a:rPr lang="zh-CN"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）函数</a:t>
                </a:r>
                <a:r>
                  <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16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chemeClr val="bg1"/>
                  </a:buClr>
                  <a:buSzPct val="80000"/>
                </a:pP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根据智能体前</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次动作，可以如下定义悔值函数：</a:t>
                </a:r>
                <a:endPar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𝜌</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𝑇</m:t>
                          </m:r>
                        </m:sub>
                      </m:s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𝑇</m:t>
                      </m:r>
                      <m:sSup>
                        <m:sSup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𝜇</m:t>
                          </m:r>
                        </m:e>
                        <m:sup>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up>
                      </m:sSup>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nary>
                        <m:naryPr>
                          <m:chr m:val="∑"/>
                          <m:limLoc m:val="undOv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naryPr>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𝑇</m:t>
                          </m:r>
                        </m:sup>
                        <m:e>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acc>
                                <m:acc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acc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𝑟</m:t>
                                  </m:r>
                                </m:e>
                              </m:acc>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𝑡</m:t>
                              </m:r>
                            </m:sub>
                          </m:sSub>
                        </m:e>
                      </m:nary>
                    </m:oMath>
                  </m:oMathPara>
                </a14:m>
                <a:endPar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func>
                      <m:func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funcPr>
                      <m:fName>
                        <m:sSup>
                          <m:sSup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𝜇</m:t>
                            </m:r>
                          </m:e>
                          <m:sup>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sup>
                        </m:sSup>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limLow>
                          <m:limLow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limLowPr>
                          <m:e>
                            <m:r>
                              <m:rPr>
                                <m:sty m:val="p"/>
                              </m:rP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max</m:t>
                            </m:r>
                          </m:e>
                          <m:lim>
                            <m:r>
                              <m:rPr>
                                <m:sty m:val="p"/>
                              </m:rP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i</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1</m:t>
                            </m:r>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K</m:t>
                            </m:r>
                          </m:lim>
                        </m:limLow>
                      </m:fName>
                      <m:e>
                        <m:sSub>
                          <m:sSubPr>
                            <m:ctrlPr>
                              <a:rPr lang="zh-CN" altLang="zh-CN" sz="1600" i="1">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ctrlPr>
                          </m:sSubPr>
                          <m:e>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𝜇</m:t>
                            </m:r>
                          </m:e>
                          <m:sub>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𝑖</m:t>
                            </m:r>
                          </m:sub>
                        </m:sSub>
                      </m:e>
                    </m:func>
                  </m:oMath>
                </a14:m>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。显然为了尽量减少悔恨，在每次操作时，智能体应该总是转动能够提供最大期望奖励的赌博机臂膀，但是这是不现实的，因为智能体并不知道哪个臂膀的奖励期望最大。这一公式告诉我们，将</a:t>
                </a:r>
                <a14:m>
                  <m:oMath xmlns:m="http://schemas.openxmlformats.org/officeDocument/2006/math">
                    <m:r>
                      <a:rPr lang="en-US" altLang="zh-CN" sz="1600">
                        <a:solidFill>
                          <a:schemeClr val="bg1"/>
                        </a:solidFill>
                        <a:latin typeface="Cambria Math" panose="02040503050406030204" pitchFamily="18" charset="0"/>
                        <a:ea typeface="微软雅黑" panose="020B0503020204020204" pitchFamily="34" charset="-122"/>
                        <a:cs typeface="Times New Roman" panose="02020603050405020304" pitchFamily="18" charset="0"/>
                      </a:rPr>
                      <m:t>𝑇</m:t>
                    </m:r>
                  </m:oMath>
                </a14:m>
                <a:r>
                  <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次操作中最优策略的期望得分减去智能体的实际得分，就是悔值函数的结果。显然，问题求解的目标为最小化悔值函数的期望，该悔值函数的取值取决于智能体所采取的策略。</a:t>
                </a:r>
                <a:endParaRPr lang="zh-CN" altLang="zh-CN" sz="16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1226738" y="1663406"/>
                <a:ext cx="10400378" cy="4190699"/>
              </a:xfrm>
              <a:prstGeom prst="rect">
                <a:avLst/>
              </a:prstGeom>
              <a:blipFill rotWithShape="1">
                <a:blip r:embed="rId1"/>
                <a:stretch>
                  <a:fillRect l="-5" t="-8" r="-516" b="1"/>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：策略计算</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6" name="矩形 5"/>
          <p:cNvSpPr/>
          <p:nvPr/>
        </p:nvSpPr>
        <p:spPr>
          <a:xfrm>
            <a:off x="978409" y="1298282"/>
            <a:ext cx="10972799" cy="338554"/>
          </a:xfrm>
          <a:prstGeom prst="rect">
            <a:avLst/>
          </a:prstGeom>
        </p:spPr>
        <p:txBody>
          <a:bodyPr wrap="square">
            <a:spAutoFit/>
          </a:bodyPr>
          <a:lstStyle/>
          <a:p>
            <a:r>
              <a:rPr lang="zh-CN"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智能体不能预先计算好最优策略，然后实行，而是需要一边探索一边调整自己的策略，争取获得更好的收益。</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0" name="矩形 9"/>
              <p:cNvSpPr/>
              <p:nvPr/>
            </p:nvSpPr>
            <p:spPr>
              <a:xfrm>
                <a:off x="520730" y="1659324"/>
                <a:ext cx="6553550" cy="4860690"/>
              </a:xfrm>
              <a:prstGeom prst="rect">
                <a:avLst/>
              </a:prstGeom>
            </p:spPr>
            <p:txBody>
              <a:bodyPr wrap="square">
                <a:spAutoFit/>
              </a:bodyPr>
              <a:lstStyle/>
              <a:p>
                <a:pPr indent="266700" algn="just">
                  <a:lnSpc>
                    <a:spcPts val="2200"/>
                  </a:lnSpc>
                  <a:spcAft>
                    <a:spcPts val="0"/>
                  </a:spcAft>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一种直观的做法是，智能体记录下每次摇动的赌博机臂膀和获得的相应收益分数。给定第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𝐾</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个赌博机，记在过去</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次摇动赌博机臂膀的行动中，一共摇动第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个赌博机臂膀的次数为第</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。于是，可以计算得到第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个赌博机在过去</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次被摇动过程中的收益分数平均值</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acc>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ub>
                        </m:sSub>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。这样，智能体在第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步，只要选择</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400" i="1">
                                <a:solidFill>
                                  <a:srgbClr val="000000"/>
                                </a:solidFill>
                                <a:latin typeface="Cambria Math" panose="02040503050406030204" pitchFamily="18" charset="0"/>
                                <a:ea typeface="楷体_GB2312"/>
                                <a:cs typeface="Times New Roman" panose="02020603050405020304" pitchFamily="18" charset="0"/>
                              </a:rPr>
                              <m:t>𝑥</m:t>
                            </m:r>
                          </m:e>
                        </m:acc>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𝑡</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1</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sub>
                        </m:sSub>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值最大的赌博机臂膀进行摇动，这是贪心算法的思路。</a:t>
                </a: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ts val="2200"/>
                  </a:lnSpc>
                  <a:spcAft>
                    <a:spcPts val="0"/>
                  </a:spcAft>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假设一共有五台赌博机（即</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𝐾</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5</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），第</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个赌博机的得分满足均值为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、方差为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1/75</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（即支撑区间长度为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0.4</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）的均匀分布，其中均值</a:t>
                </a:r>
                <a14:m>
                  <m:oMath xmlns:m="http://schemas.openxmlformats.org/officeDocument/2006/math">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1</m:t>
                            </m:r>
                          </m:sub>
                        </m:sSub>
                        <m:r>
                          <a:rPr lang="en-US" altLang="zh-CN" sz="14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𝜇</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5</m:t>
                            </m:r>
                          </m:sub>
                        </m:sSub>
                      </m:e>
                    </m:d>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3</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4</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5</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6</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0</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7</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。假设某个赌博机的臂膀没有被摇动时，因为无法计算其平均收益分数，不妨将这个赌博机得分均值设定正无穷大。在计算机上模拟执行</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𝑇</m:t>
                    </m:r>
                    <m:r>
                      <a:rPr lang="en-US" altLang="zh-CN" sz="1400" i="1">
                        <a:solidFill>
                          <a:srgbClr val="000000"/>
                        </a:solidFill>
                        <a:latin typeface="Cambria Math" panose="02040503050406030204" pitchFamily="18" charset="0"/>
                        <a:ea typeface="楷体_GB2312"/>
                        <a:cs typeface="Times New Roman" panose="02020603050405020304" pitchFamily="18" charset="0"/>
                      </a:rPr>
                      <m:t>=</m:t>
                    </m:r>
                    <m:r>
                      <a:rPr lang="en-US" altLang="zh-CN" sz="1400" i="1">
                        <a:solidFill>
                          <a:srgbClr val="000000"/>
                        </a:solidFill>
                        <a:latin typeface="Cambria Math" panose="02040503050406030204" pitchFamily="18" charset="0"/>
                        <a:ea typeface="楷体_GB2312"/>
                        <a:cs typeface="Times New Roman" panose="02020603050405020304" pitchFamily="18" charset="0"/>
                      </a:rPr>
                      <m:t>10000</m:t>
                    </m:r>
                  </m:oMath>
                </a14:m>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次贪心算法，来摇动五台赌博机</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可见在</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10000</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次模拟中，智能体趋向于摇动</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号赌博机，其他编号赌博机被摇动次数很少。由于其他编号赌博机被摇动次数较少，可见对这些赌博机平均收益分数的估计结果与实际均值结果相差很大。</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ts val="2200"/>
                  </a:lnSpc>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需要说明的是，如果重新进行一个</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10000</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次贪心算法的模拟，由于随机性的存在，其结果会存在不同。比如在另外一个</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10000</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次模拟中，贪心算法首先选择编号为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的赌博机臂膀摇动多次，则会导致后续行动中会对编号为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的赌博机摇动次数最多，忽略了其他编号的赌博机。</a:t>
                </a:r>
                <a:endPar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ts val="2200"/>
                  </a:lnSpc>
                  <a:spcAft>
                    <a:spcPts val="0"/>
                  </a:spcAft>
                </a:pPr>
                <a:endParaRPr lang="zh-CN" altLang="zh-CN" sz="14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520730" y="1659324"/>
                <a:ext cx="6553550" cy="4860690"/>
              </a:xfrm>
              <a:prstGeom prst="rect">
                <a:avLst/>
              </a:prstGeom>
              <a:blipFill rotWithShape="1">
                <a:blip r:embed="rId1"/>
                <a:stretch>
                  <a:fillRect t="-1" r="6" b="10"/>
                </a:stretch>
              </a:blipFill>
            </p:spPr>
            <p:txBody>
              <a:bodyPr/>
              <a:lstStyle/>
              <a:p>
                <a:r>
                  <a:rPr lang="zh-CN" altLang="en-US">
                    <a:noFill/>
                  </a:rPr>
                  <a:t> </a:t>
                </a:r>
              </a:p>
            </p:txBody>
          </p:sp>
        </mc:Fallback>
      </mc:AlternateContent>
      <p:pic>
        <p:nvPicPr>
          <p:cNvPr id="11" name="图片 10"/>
          <p:cNvPicPr>
            <a:picLocks noChangeAspect="1"/>
          </p:cNvPicPr>
          <p:nvPr/>
        </p:nvPicPr>
        <p:blipFill>
          <a:blip r:embed="rId2"/>
          <a:stretch>
            <a:fillRect/>
          </a:stretch>
        </p:blipFill>
        <p:spPr>
          <a:xfrm>
            <a:off x="8225927" y="1917204"/>
            <a:ext cx="2902736" cy="2315318"/>
          </a:xfrm>
          <a:prstGeom prst="rect">
            <a:avLst/>
          </a:prstGeom>
        </p:spPr>
      </p:pic>
      <p:pic>
        <p:nvPicPr>
          <p:cNvPr id="12" name="图片 11"/>
          <p:cNvPicPr>
            <a:picLocks noChangeAspect="1"/>
          </p:cNvPicPr>
          <p:nvPr/>
        </p:nvPicPr>
        <p:blipFill>
          <a:blip r:embed="rId3"/>
          <a:stretch>
            <a:fillRect/>
          </a:stretch>
        </p:blipFill>
        <p:spPr>
          <a:xfrm>
            <a:off x="7420426" y="4453250"/>
            <a:ext cx="4513738" cy="18828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：盲从过去历史的不足</a:t>
              </a:r>
              <a:endPar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925351" y="1370569"/>
            <a:ext cx="10584043" cy="4994572"/>
          </a:xfrm>
          <a:prstGeom prst="rect">
            <a:avLst/>
          </a:prstGeom>
        </p:spPr>
        <p:txBody>
          <a:bodyPr wrap="square">
            <a:spAutoFit/>
          </a:bodyPr>
          <a:lstStyle/>
          <a:p>
            <a:pPr indent="266700" algn="just">
              <a:lnSpc>
                <a:spcPct val="200000"/>
              </a:lnSpc>
              <a:spcAft>
                <a:spcPts val="0"/>
              </a:spcAft>
            </a:pPr>
            <a:r>
              <a:rPr lang="zh-CN" altLang="zh-CN" dirty="0">
                <a:solidFill>
                  <a:srgbClr val="000000"/>
                </a:solidFill>
                <a:latin typeface="Times New Roman" panose="02020603050405020304" pitchFamily="18" charset="0"/>
                <a:ea typeface="楷体_GB2312"/>
                <a:cs typeface="Times New Roman" panose="02020603050405020304" pitchFamily="18" charset="0"/>
              </a:rPr>
              <a:t>在上面的实验中，可以发现：贪心算法对编号</a:t>
            </a:r>
            <a:r>
              <a:rPr lang="en-US" altLang="zh-CN" dirty="0">
                <a:solidFill>
                  <a:srgbClr val="000000"/>
                </a:solidFill>
                <a:latin typeface="Times New Roman" panose="02020603050405020304" pitchFamily="18" charset="0"/>
                <a:ea typeface="楷体_GB2312"/>
                <a:cs typeface="Times New Roman" panose="02020603050405020304" pitchFamily="18" charset="0"/>
              </a:rPr>
              <a:t>4</a:t>
            </a:r>
            <a:r>
              <a:rPr lang="zh-CN" altLang="zh-CN" dirty="0">
                <a:solidFill>
                  <a:srgbClr val="000000"/>
                </a:solidFill>
                <a:latin typeface="Times New Roman" panose="02020603050405020304" pitchFamily="18" charset="0"/>
                <a:ea typeface="楷体_GB2312"/>
                <a:cs typeface="Times New Roman" panose="02020603050405020304" pitchFamily="18" charset="0"/>
              </a:rPr>
              <a:t>的赌博机</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情有独钟</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，很少去摇动其他编号的赌博机。因此，虽然对编号</a:t>
            </a:r>
            <a:r>
              <a:rPr lang="en-US" altLang="zh-CN" dirty="0">
                <a:solidFill>
                  <a:srgbClr val="000000"/>
                </a:solidFill>
                <a:latin typeface="Times New Roman" panose="02020603050405020304" pitchFamily="18" charset="0"/>
                <a:ea typeface="楷体_GB2312"/>
                <a:cs typeface="Times New Roman" panose="02020603050405020304" pitchFamily="18" charset="0"/>
              </a:rPr>
              <a:t>4</a:t>
            </a:r>
            <a:r>
              <a:rPr lang="zh-CN" altLang="zh-CN" dirty="0">
                <a:solidFill>
                  <a:srgbClr val="000000"/>
                </a:solidFill>
                <a:latin typeface="Times New Roman" panose="02020603050405020304" pitchFamily="18" charset="0"/>
                <a:ea typeface="楷体_GB2312"/>
                <a:cs typeface="Times New Roman" panose="02020603050405020304" pitchFamily="18" charset="0"/>
              </a:rPr>
              <a:t>赌博机的平均收益分数估计越来越准确，但是却难以尝试去摇动其他编号赌博机的臂膀，从而无法对其他赌博机的平均收益分数就行准确估计。而这些不准确的分数估计又反过来让智能体错误地认为</a:t>
            </a:r>
            <a:r>
              <a:rPr lang="en-US" altLang="zh-CN" dirty="0">
                <a:solidFill>
                  <a:srgbClr val="000000"/>
                </a:solidFill>
                <a:latin typeface="Times New Roman" panose="02020603050405020304" pitchFamily="18" charset="0"/>
                <a:ea typeface="楷体_GB2312"/>
                <a:cs typeface="Times New Roman" panose="02020603050405020304" pitchFamily="18" charset="0"/>
              </a:rPr>
              <a:t>5</a:t>
            </a:r>
            <a:r>
              <a:rPr lang="zh-CN" altLang="zh-CN" dirty="0">
                <a:solidFill>
                  <a:srgbClr val="000000"/>
                </a:solidFill>
                <a:latin typeface="Times New Roman" panose="02020603050405020304" pitchFamily="18" charset="0"/>
                <a:ea typeface="楷体_GB2312"/>
                <a:cs typeface="Times New Roman" panose="02020603050405020304" pitchFamily="18" charset="0"/>
              </a:rPr>
              <a:t>号赌博机不如</a:t>
            </a:r>
            <a:r>
              <a:rPr lang="en-US" altLang="zh-CN" dirty="0">
                <a:solidFill>
                  <a:srgbClr val="000000"/>
                </a:solidFill>
                <a:latin typeface="Times New Roman" panose="02020603050405020304" pitchFamily="18" charset="0"/>
                <a:ea typeface="楷体_GB2312"/>
                <a:cs typeface="Times New Roman" panose="02020603050405020304" pitchFamily="18" charset="0"/>
              </a:rPr>
              <a:t>4</a:t>
            </a:r>
            <a:r>
              <a:rPr lang="zh-CN" altLang="zh-CN" dirty="0">
                <a:solidFill>
                  <a:srgbClr val="000000"/>
                </a:solidFill>
                <a:latin typeface="Times New Roman" panose="02020603050405020304" pitchFamily="18" charset="0"/>
                <a:ea typeface="楷体_GB2312"/>
                <a:cs typeface="Times New Roman" panose="02020603050405020304" pitchFamily="18" charset="0"/>
              </a:rPr>
              <a:t>号赌博机，因而无法做出更好的选择。</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200000"/>
              </a:lnSpc>
              <a:spcAft>
                <a:spcPts val="0"/>
              </a:spcAft>
            </a:pPr>
            <a:r>
              <a:rPr lang="zh-CN" altLang="zh-CN" b="1" dirty="0">
                <a:solidFill>
                  <a:srgbClr val="C00000"/>
                </a:solidFill>
                <a:latin typeface="Times New Roman" panose="02020603050405020304" pitchFamily="18" charset="0"/>
                <a:ea typeface="楷体_GB2312"/>
                <a:cs typeface="Times New Roman" panose="02020603050405020304" pitchFamily="18" charset="0"/>
              </a:rPr>
              <a:t>上述困境体现了探索（</a:t>
            </a:r>
            <a:r>
              <a:rPr lang="en-US" altLang="zh-CN" b="1" dirty="0">
                <a:solidFill>
                  <a:srgbClr val="C00000"/>
                </a:solidFill>
                <a:latin typeface="Times New Roman" panose="02020603050405020304" pitchFamily="18" charset="0"/>
                <a:ea typeface="楷体_GB2312"/>
                <a:cs typeface="Times New Roman" panose="02020603050405020304" pitchFamily="18" charset="0"/>
              </a:rPr>
              <a:t>exploration</a:t>
            </a:r>
            <a:r>
              <a:rPr lang="zh-CN" altLang="zh-CN" b="1" dirty="0">
                <a:solidFill>
                  <a:srgbClr val="C00000"/>
                </a:solidFill>
                <a:latin typeface="Times New Roman" panose="02020603050405020304" pitchFamily="18" charset="0"/>
                <a:ea typeface="楷体_GB2312"/>
                <a:cs typeface="Times New Roman" panose="02020603050405020304" pitchFamily="18" charset="0"/>
              </a:rPr>
              <a:t>）和利用（</a:t>
            </a:r>
            <a:r>
              <a:rPr lang="en-US" altLang="zh-CN" b="1" dirty="0">
                <a:solidFill>
                  <a:srgbClr val="C00000"/>
                </a:solidFill>
                <a:latin typeface="Times New Roman" panose="02020603050405020304" pitchFamily="18" charset="0"/>
                <a:ea typeface="楷体_GB2312"/>
                <a:cs typeface="Times New Roman" panose="02020603050405020304" pitchFamily="18" charset="0"/>
              </a:rPr>
              <a:t>exploitation</a:t>
            </a:r>
            <a:r>
              <a:rPr lang="zh-CN" altLang="zh-CN" b="1" dirty="0">
                <a:solidFill>
                  <a:srgbClr val="C00000"/>
                </a:solidFill>
                <a:latin typeface="Times New Roman" panose="02020603050405020304" pitchFamily="18" charset="0"/>
                <a:ea typeface="楷体_GB2312"/>
                <a:cs typeface="Times New Roman" panose="02020603050405020304" pitchFamily="18" charset="0"/>
              </a:rPr>
              <a:t>）之间存在对立关系</a:t>
            </a:r>
            <a:r>
              <a:rPr lang="zh-CN" altLang="zh-CN" dirty="0">
                <a:solidFill>
                  <a:srgbClr val="000000"/>
                </a:solidFill>
                <a:latin typeface="Times New Roman" panose="02020603050405020304" pitchFamily="18" charset="0"/>
                <a:ea typeface="楷体_GB2312"/>
                <a:cs typeface="Times New Roman" panose="02020603050405020304" pitchFamily="18" charset="0"/>
              </a:rPr>
              <a:t>。贪心算法基本上是</a:t>
            </a:r>
            <a:r>
              <a:rPr lang="zh-CN" altLang="zh-CN" b="1" dirty="0">
                <a:solidFill>
                  <a:srgbClr val="000000"/>
                </a:solidFill>
                <a:latin typeface="Times New Roman" panose="02020603050405020304" pitchFamily="18" charset="0"/>
                <a:ea typeface="楷体_GB2312"/>
                <a:cs typeface="Times New Roman" panose="02020603050405020304" pitchFamily="18" charset="0"/>
              </a:rPr>
              <a:t>利用</a:t>
            </a:r>
            <a:r>
              <a:rPr lang="zh-CN" altLang="zh-CN" dirty="0">
                <a:solidFill>
                  <a:srgbClr val="000000"/>
                </a:solidFill>
                <a:latin typeface="Times New Roman" panose="02020603050405020304" pitchFamily="18" charset="0"/>
                <a:ea typeface="楷体_GB2312"/>
                <a:cs typeface="Times New Roman" panose="02020603050405020304" pitchFamily="18" charset="0"/>
              </a:rPr>
              <a:t>从已有尝试结果中所得估计来指导后续动作（如倾向于选择</a:t>
            </a:r>
            <a:r>
              <a:rPr lang="en-US" altLang="zh-CN" dirty="0">
                <a:solidFill>
                  <a:srgbClr val="000000"/>
                </a:solidFill>
                <a:latin typeface="Times New Roman" panose="02020603050405020304" pitchFamily="18" charset="0"/>
                <a:ea typeface="楷体_GB2312"/>
                <a:cs typeface="Times New Roman" panose="02020603050405020304" pitchFamily="18" charset="0"/>
              </a:rPr>
              <a:t>4</a:t>
            </a:r>
            <a:r>
              <a:rPr lang="zh-CN" altLang="zh-CN" dirty="0">
                <a:solidFill>
                  <a:srgbClr val="000000"/>
                </a:solidFill>
                <a:latin typeface="Times New Roman" panose="02020603050405020304" pitchFamily="18" charset="0"/>
                <a:ea typeface="楷体_GB2312"/>
                <a:cs typeface="Times New Roman" panose="02020603050405020304" pitchFamily="18" charset="0"/>
              </a:rPr>
              <a:t>号赌博机），但问题是所得估计往往不能准确反映未被（大量）探索过的动作，如由于很少摇动其他编号的赌博机而无法准确估计其他编号赌博机可能带来的收益分数。因此，需要在贪心算法中增加一个能够改变其</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惯性</a:t>
            </a:r>
            <a:r>
              <a:rPr lang="en-US" altLang="zh-CN" dirty="0">
                <a:solidFill>
                  <a:srgbClr val="000000"/>
                </a:solidFill>
                <a:latin typeface="Times New Roman" panose="02020603050405020304" pitchFamily="18" charset="0"/>
                <a:ea typeface="楷体_GB2312"/>
                <a:cs typeface="Times New Roman" panose="02020603050405020304" pitchFamily="18" charset="0"/>
              </a:rPr>
              <a:t>”</a:t>
            </a:r>
            <a:r>
              <a:rPr lang="zh-CN" altLang="zh-CN" dirty="0">
                <a:solidFill>
                  <a:srgbClr val="000000"/>
                </a:solidFill>
                <a:latin typeface="Times New Roman" panose="02020603050405020304" pitchFamily="18" charset="0"/>
                <a:ea typeface="楷体_GB2312"/>
                <a:cs typeface="Times New Roman" panose="02020603050405020304" pitchFamily="18" charset="0"/>
              </a:rPr>
              <a:t>的内在动力，以使得贪心算法能够访问那些尚未被（充分）访问过的空间。</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sp>
        <p:nvSpPr>
          <p:cNvPr id="2" name="标题 9801"/>
          <p:cNvSpPr txBox="1"/>
          <p:nvPr/>
        </p:nvSpPr>
        <p:spPr>
          <a:xfrm flipV="1">
            <a:off x="0" y="729000"/>
            <a:ext cx="11615165" cy="5400000"/>
          </a:xfrm>
          <a:prstGeom prst="cube">
            <a:avLst>
              <a:gd name="adj" fmla="val 1804"/>
            </a:avLst>
          </a:prstGeom>
          <a:pattFill prst="ltHorz">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dirty="0"/>
          </a:p>
        </p:txBody>
      </p:sp>
      <p:sp>
        <p:nvSpPr>
          <p:cNvPr id="5" name="六边形 4"/>
          <p:cNvSpPr/>
          <p:nvPr/>
        </p:nvSpPr>
        <p:spPr>
          <a:xfrm rot="5400000">
            <a:off x="-5678865" y="-723361"/>
            <a:ext cx="9564253" cy="8696378"/>
          </a:xfrm>
          <a:prstGeom prst="hexagon">
            <a:avLst>
              <a:gd name="adj" fmla="val 30493"/>
              <a:gd name="vf" fmla="val 115470"/>
            </a:avLst>
          </a:prstGeom>
          <a:gradFill>
            <a:gsLst>
              <a:gs pos="77000">
                <a:srgbClr val="016773"/>
              </a:gs>
              <a:gs pos="100000">
                <a:srgbClr val="007684"/>
              </a:gs>
            </a:gsLst>
            <a:lin ang="5400000" scaled="0"/>
          </a:gradFill>
          <a:ln>
            <a:noFill/>
          </a:ln>
          <a:effectLst>
            <a:outerShdw blurRad="698500" dist="165100" algn="l" rotWithShape="0">
              <a:srgbClr val="013F4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9714174">
            <a:off x="-2503449" y="2643987"/>
            <a:ext cx="7581286" cy="4086054"/>
          </a:xfrm>
          <a:prstGeom prst="parallelogram">
            <a:avLst>
              <a:gd name="adj" fmla="val 61032"/>
            </a:avLst>
          </a:prstGeom>
          <a:solidFill>
            <a:srgbClr val="00ABA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20891" y="2740372"/>
            <a:ext cx="540023" cy="1384403"/>
          </a:xfrm>
          <a:custGeom>
            <a:avLst/>
            <a:gdLst/>
            <a:ahLst/>
            <a:cxnLst/>
            <a:rect l="l" t="t" r="r" b="b"/>
            <a:pathLst>
              <a:path w="540023" h="1384403">
                <a:moveTo>
                  <a:pt x="195374" y="1232620"/>
                </a:moveTo>
                <a:lnTo>
                  <a:pt x="204155" y="1247987"/>
                </a:lnTo>
                <a:cubicBezTo>
                  <a:pt x="132445" y="1288964"/>
                  <a:pt x="80491" y="1317502"/>
                  <a:pt x="48295" y="1333600"/>
                </a:cubicBezTo>
                <a:cubicBezTo>
                  <a:pt x="42441" y="1337991"/>
                  <a:pt x="37319" y="1336527"/>
                  <a:pt x="32928" y="1329210"/>
                </a:cubicBezTo>
                <a:cubicBezTo>
                  <a:pt x="27074" y="1321892"/>
                  <a:pt x="16830" y="1305062"/>
                  <a:pt x="2195" y="1278720"/>
                </a:cubicBezTo>
                <a:cubicBezTo>
                  <a:pt x="732" y="1277256"/>
                  <a:pt x="0" y="1275793"/>
                  <a:pt x="0" y="1274329"/>
                </a:cubicBezTo>
                <a:close/>
                <a:moveTo>
                  <a:pt x="458800" y="863824"/>
                </a:moveTo>
                <a:cubicBezTo>
                  <a:pt x="460264" y="862361"/>
                  <a:pt x="463190" y="863092"/>
                  <a:pt x="467581" y="866019"/>
                </a:cubicBezTo>
                <a:cubicBezTo>
                  <a:pt x="470508" y="867483"/>
                  <a:pt x="474167" y="870410"/>
                  <a:pt x="478557" y="874800"/>
                </a:cubicBezTo>
                <a:cubicBezTo>
                  <a:pt x="500509" y="892362"/>
                  <a:pt x="515144" y="903338"/>
                  <a:pt x="522461" y="907728"/>
                </a:cubicBezTo>
                <a:cubicBezTo>
                  <a:pt x="528315" y="912119"/>
                  <a:pt x="530510" y="915778"/>
                  <a:pt x="529047" y="918705"/>
                </a:cubicBezTo>
                <a:cubicBezTo>
                  <a:pt x="529047" y="920168"/>
                  <a:pt x="526120" y="922363"/>
                  <a:pt x="520266" y="925290"/>
                </a:cubicBezTo>
                <a:cubicBezTo>
                  <a:pt x="511485" y="928217"/>
                  <a:pt x="507826" y="934071"/>
                  <a:pt x="509290" y="942852"/>
                </a:cubicBezTo>
                <a:cubicBezTo>
                  <a:pt x="509290" y="1112615"/>
                  <a:pt x="508558" y="1223839"/>
                  <a:pt x="507095" y="1276525"/>
                </a:cubicBezTo>
                <a:cubicBezTo>
                  <a:pt x="507095" y="1314575"/>
                  <a:pt x="500509" y="1336527"/>
                  <a:pt x="487338" y="1342381"/>
                </a:cubicBezTo>
                <a:cubicBezTo>
                  <a:pt x="477093" y="1351162"/>
                  <a:pt x="467581" y="1361406"/>
                  <a:pt x="458800" y="1373114"/>
                </a:cubicBezTo>
                <a:cubicBezTo>
                  <a:pt x="450019" y="1381895"/>
                  <a:pt x="442702" y="1385554"/>
                  <a:pt x="436848" y="1384090"/>
                </a:cubicBezTo>
                <a:cubicBezTo>
                  <a:pt x="432457" y="1381163"/>
                  <a:pt x="430994" y="1373846"/>
                  <a:pt x="432457" y="1362138"/>
                </a:cubicBezTo>
                <a:cubicBezTo>
                  <a:pt x="436848" y="1347503"/>
                  <a:pt x="433921" y="1337259"/>
                  <a:pt x="423677" y="1331405"/>
                </a:cubicBezTo>
                <a:cubicBezTo>
                  <a:pt x="413432" y="1321161"/>
                  <a:pt x="392212" y="1307989"/>
                  <a:pt x="360015" y="1291891"/>
                </a:cubicBezTo>
                <a:lnTo>
                  <a:pt x="366601" y="1278720"/>
                </a:lnTo>
                <a:lnTo>
                  <a:pt x="443434" y="1294086"/>
                </a:lnTo>
                <a:cubicBezTo>
                  <a:pt x="447824" y="1276525"/>
                  <a:pt x="450019" y="1152861"/>
                  <a:pt x="450019" y="923095"/>
                </a:cubicBezTo>
                <a:lnTo>
                  <a:pt x="278792" y="929681"/>
                </a:lnTo>
                <a:lnTo>
                  <a:pt x="274402" y="1221644"/>
                </a:lnTo>
                <a:cubicBezTo>
                  <a:pt x="302208" y="1173349"/>
                  <a:pt x="323428" y="1130177"/>
                  <a:pt x="338063" y="1092127"/>
                </a:cubicBezTo>
                <a:cubicBezTo>
                  <a:pt x="323428" y="1061394"/>
                  <a:pt x="305135" y="1027002"/>
                  <a:pt x="283183" y="988951"/>
                </a:cubicBezTo>
                <a:lnTo>
                  <a:pt x="296354" y="980171"/>
                </a:lnTo>
                <a:cubicBezTo>
                  <a:pt x="318306" y="1005050"/>
                  <a:pt x="337332" y="1028465"/>
                  <a:pt x="353430" y="1050417"/>
                </a:cubicBezTo>
                <a:cubicBezTo>
                  <a:pt x="357820" y="1038710"/>
                  <a:pt x="362211" y="1026270"/>
                  <a:pt x="366601" y="1013099"/>
                </a:cubicBezTo>
                <a:cubicBezTo>
                  <a:pt x="373918" y="986756"/>
                  <a:pt x="378309" y="966999"/>
                  <a:pt x="379772" y="953828"/>
                </a:cubicBezTo>
                <a:cubicBezTo>
                  <a:pt x="379772" y="947974"/>
                  <a:pt x="384163" y="947242"/>
                  <a:pt x="392944" y="951633"/>
                </a:cubicBezTo>
                <a:cubicBezTo>
                  <a:pt x="397334" y="956023"/>
                  <a:pt x="406847" y="961877"/>
                  <a:pt x="421481" y="969194"/>
                </a:cubicBezTo>
                <a:cubicBezTo>
                  <a:pt x="427335" y="972121"/>
                  <a:pt x="430994" y="974317"/>
                  <a:pt x="432457" y="975780"/>
                </a:cubicBezTo>
                <a:cubicBezTo>
                  <a:pt x="436848" y="977244"/>
                  <a:pt x="436848" y="983098"/>
                  <a:pt x="432457" y="993342"/>
                </a:cubicBezTo>
                <a:cubicBezTo>
                  <a:pt x="430994" y="997732"/>
                  <a:pt x="428067" y="1004318"/>
                  <a:pt x="423677" y="1013099"/>
                </a:cubicBezTo>
                <a:cubicBezTo>
                  <a:pt x="420750" y="1021880"/>
                  <a:pt x="417823" y="1028465"/>
                  <a:pt x="414896" y="1032856"/>
                </a:cubicBezTo>
                <a:cubicBezTo>
                  <a:pt x="406115" y="1054808"/>
                  <a:pt x="397334" y="1075297"/>
                  <a:pt x="388553" y="1094322"/>
                </a:cubicBezTo>
                <a:cubicBezTo>
                  <a:pt x="413432" y="1127982"/>
                  <a:pt x="430994" y="1153593"/>
                  <a:pt x="441238" y="1171154"/>
                </a:cubicBezTo>
                <a:cubicBezTo>
                  <a:pt x="448556" y="1182862"/>
                  <a:pt x="448556" y="1193838"/>
                  <a:pt x="441238" y="1204082"/>
                </a:cubicBezTo>
                <a:cubicBezTo>
                  <a:pt x="429531" y="1224571"/>
                  <a:pt x="417823" y="1239206"/>
                  <a:pt x="406115" y="1247987"/>
                </a:cubicBezTo>
                <a:cubicBezTo>
                  <a:pt x="391480" y="1211400"/>
                  <a:pt x="376845" y="1175545"/>
                  <a:pt x="362211" y="1140421"/>
                </a:cubicBezTo>
                <a:cubicBezTo>
                  <a:pt x="338795" y="1179935"/>
                  <a:pt x="308794" y="1216522"/>
                  <a:pt x="272207" y="1250182"/>
                </a:cubicBezTo>
                <a:lnTo>
                  <a:pt x="272207" y="1337991"/>
                </a:lnTo>
                <a:cubicBezTo>
                  <a:pt x="272207" y="1346771"/>
                  <a:pt x="269280" y="1351894"/>
                  <a:pt x="263426" y="1353357"/>
                </a:cubicBezTo>
                <a:cubicBezTo>
                  <a:pt x="248791" y="1363602"/>
                  <a:pt x="234156" y="1370919"/>
                  <a:pt x="219522" y="1375309"/>
                </a:cubicBezTo>
                <a:cubicBezTo>
                  <a:pt x="212204" y="1376773"/>
                  <a:pt x="209277" y="1373846"/>
                  <a:pt x="210741" y="1366528"/>
                </a:cubicBezTo>
                <a:cubicBezTo>
                  <a:pt x="213668" y="1307989"/>
                  <a:pt x="216595" y="1202619"/>
                  <a:pt x="219522" y="1050417"/>
                </a:cubicBezTo>
                <a:cubicBezTo>
                  <a:pt x="220985" y="1005050"/>
                  <a:pt x="221717" y="975048"/>
                  <a:pt x="221717" y="960414"/>
                </a:cubicBezTo>
                <a:cubicBezTo>
                  <a:pt x="221717" y="932608"/>
                  <a:pt x="221717" y="906265"/>
                  <a:pt x="221717" y="881386"/>
                </a:cubicBezTo>
                <a:cubicBezTo>
                  <a:pt x="221717" y="876995"/>
                  <a:pt x="222449" y="874800"/>
                  <a:pt x="223912" y="874800"/>
                </a:cubicBezTo>
                <a:cubicBezTo>
                  <a:pt x="223912" y="873337"/>
                  <a:pt x="226107" y="873337"/>
                  <a:pt x="230498" y="874800"/>
                </a:cubicBezTo>
                <a:cubicBezTo>
                  <a:pt x="242206" y="879191"/>
                  <a:pt x="259035" y="887972"/>
                  <a:pt x="280988" y="901143"/>
                </a:cubicBezTo>
                <a:lnTo>
                  <a:pt x="434653" y="894557"/>
                </a:lnTo>
                <a:cubicBezTo>
                  <a:pt x="434653" y="894557"/>
                  <a:pt x="435384" y="894557"/>
                  <a:pt x="436848" y="894557"/>
                </a:cubicBezTo>
                <a:cubicBezTo>
                  <a:pt x="445629" y="893094"/>
                  <a:pt x="450019" y="890167"/>
                  <a:pt x="450019" y="885776"/>
                </a:cubicBezTo>
                <a:cubicBezTo>
                  <a:pt x="452946" y="882849"/>
                  <a:pt x="454410" y="878459"/>
                  <a:pt x="454410" y="872605"/>
                </a:cubicBezTo>
                <a:cubicBezTo>
                  <a:pt x="455873" y="866751"/>
                  <a:pt x="457337" y="863824"/>
                  <a:pt x="458800" y="863824"/>
                </a:cubicBezTo>
                <a:close/>
                <a:moveTo>
                  <a:pt x="111956" y="857239"/>
                </a:moveTo>
                <a:cubicBezTo>
                  <a:pt x="113420" y="855775"/>
                  <a:pt x="115615" y="856507"/>
                  <a:pt x="118542" y="859434"/>
                </a:cubicBezTo>
                <a:cubicBezTo>
                  <a:pt x="120005" y="860897"/>
                  <a:pt x="123664" y="863092"/>
                  <a:pt x="129518" y="866019"/>
                </a:cubicBezTo>
                <a:cubicBezTo>
                  <a:pt x="155860" y="880654"/>
                  <a:pt x="170495" y="889435"/>
                  <a:pt x="173422" y="892362"/>
                </a:cubicBezTo>
                <a:cubicBezTo>
                  <a:pt x="177813" y="895289"/>
                  <a:pt x="177081" y="899679"/>
                  <a:pt x="171227" y="905533"/>
                </a:cubicBezTo>
                <a:cubicBezTo>
                  <a:pt x="166836" y="909924"/>
                  <a:pt x="158787" y="919436"/>
                  <a:pt x="147080" y="934071"/>
                </a:cubicBezTo>
                <a:cubicBezTo>
                  <a:pt x="110493" y="980902"/>
                  <a:pt x="81223" y="1013099"/>
                  <a:pt x="59271" y="1030660"/>
                </a:cubicBezTo>
                <a:lnTo>
                  <a:pt x="131713" y="1021880"/>
                </a:lnTo>
                <a:cubicBezTo>
                  <a:pt x="136103" y="1014562"/>
                  <a:pt x="139762" y="1007977"/>
                  <a:pt x="142689" y="1002123"/>
                </a:cubicBezTo>
                <a:cubicBezTo>
                  <a:pt x="150006" y="988951"/>
                  <a:pt x="155860" y="975048"/>
                  <a:pt x="160251" y="960414"/>
                </a:cubicBezTo>
                <a:cubicBezTo>
                  <a:pt x="161714" y="957487"/>
                  <a:pt x="163178" y="956023"/>
                  <a:pt x="164641" y="956023"/>
                </a:cubicBezTo>
                <a:cubicBezTo>
                  <a:pt x="164641" y="954560"/>
                  <a:pt x="166105" y="955292"/>
                  <a:pt x="169032" y="958218"/>
                </a:cubicBezTo>
                <a:cubicBezTo>
                  <a:pt x="193911" y="974317"/>
                  <a:pt x="209277" y="986024"/>
                  <a:pt x="215131" y="993342"/>
                </a:cubicBezTo>
                <a:cubicBezTo>
                  <a:pt x="217326" y="994074"/>
                  <a:pt x="218424" y="995537"/>
                  <a:pt x="218424" y="997732"/>
                </a:cubicBezTo>
                <a:cubicBezTo>
                  <a:pt x="218424" y="999927"/>
                  <a:pt x="217326" y="1002854"/>
                  <a:pt x="215131" y="1006513"/>
                </a:cubicBezTo>
                <a:cubicBezTo>
                  <a:pt x="212204" y="1009440"/>
                  <a:pt x="207814" y="1014562"/>
                  <a:pt x="201960" y="1021880"/>
                </a:cubicBezTo>
                <a:cubicBezTo>
                  <a:pt x="194643" y="1029197"/>
                  <a:pt x="189520" y="1035051"/>
                  <a:pt x="186593" y="1039441"/>
                </a:cubicBezTo>
                <a:cubicBezTo>
                  <a:pt x="154397" y="1084809"/>
                  <a:pt x="121469" y="1123591"/>
                  <a:pt x="87809" y="1155788"/>
                </a:cubicBezTo>
                <a:lnTo>
                  <a:pt x="190984" y="1140421"/>
                </a:lnTo>
                <a:lnTo>
                  <a:pt x="199765" y="1160178"/>
                </a:lnTo>
                <a:lnTo>
                  <a:pt x="87809" y="1199692"/>
                </a:lnTo>
                <a:cubicBezTo>
                  <a:pt x="67320" y="1208473"/>
                  <a:pt x="54149" y="1215790"/>
                  <a:pt x="48295" y="1221644"/>
                </a:cubicBezTo>
                <a:lnTo>
                  <a:pt x="15367" y="1162373"/>
                </a:lnTo>
                <a:cubicBezTo>
                  <a:pt x="34392" y="1159447"/>
                  <a:pt x="48295" y="1150666"/>
                  <a:pt x="57076" y="1136031"/>
                </a:cubicBezTo>
                <a:cubicBezTo>
                  <a:pt x="76101" y="1109688"/>
                  <a:pt x="94394" y="1083346"/>
                  <a:pt x="111956" y="1057003"/>
                </a:cubicBezTo>
                <a:lnTo>
                  <a:pt x="68052" y="1070174"/>
                </a:lnTo>
                <a:cubicBezTo>
                  <a:pt x="51954" y="1076028"/>
                  <a:pt x="39514" y="1082614"/>
                  <a:pt x="30733" y="1089931"/>
                </a:cubicBezTo>
                <a:lnTo>
                  <a:pt x="0" y="1037246"/>
                </a:lnTo>
                <a:cubicBezTo>
                  <a:pt x="13171" y="1032856"/>
                  <a:pt x="23416" y="1026270"/>
                  <a:pt x="30733" y="1017489"/>
                </a:cubicBezTo>
                <a:cubicBezTo>
                  <a:pt x="61466" y="967731"/>
                  <a:pt x="82687" y="928949"/>
                  <a:pt x="94394" y="901143"/>
                </a:cubicBezTo>
                <a:cubicBezTo>
                  <a:pt x="101712" y="885045"/>
                  <a:pt x="106834" y="871873"/>
                  <a:pt x="109761" y="861629"/>
                </a:cubicBezTo>
                <a:cubicBezTo>
                  <a:pt x="111224" y="858702"/>
                  <a:pt x="111956" y="857239"/>
                  <a:pt x="111956" y="857239"/>
                </a:cubicBezTo>
                <a:close/>
                <a:moveTo>
                  <a:pt x="498314" y="233425"/>
                </a:moveTo>
                <a:cubicBezTo>
                  <a:pt x="501241" y="236352"/>
                  <a:pt x="504900" y="240011"/>
                  <a:pt x="509290" y="244402"/>
                </a:cubicBezTo>
                <a:cubicBezTo>
                  <a:pt x="518071" y="254646"/>
                  <a:pt x="524656" y="261231"/>
                  <a:pt x="529047" y="264158"/>
                </a:cubicBezTo>
                <a:cubicBezTo>
                  <a:pt x="531974" y="267085"/>
                  <a:pt x="532706" y="270012"/>
                  <a:pt x="531242" y="272939"/>
                </a:cubicBezTo>
                <a:cubicBezTo>
                  <a:pt x="529779" y="274403"/>
                  <a:pt x="526852" y="275135"/>
                  <a:pt x="522461" y="275135"/>
                </a:cubicBezTo>
                <a:cubicBezTo>
                  <a:pt x="510753" y="273671"/>
                  <a:pt x="490997" y="273671"/>
                  <a:pt x="463190" y="275135"/>
                </a:cubicBezTo>
                <a:cubicBezTo>
                  <a:pt x="445629" y="275135"/>
                  <a:pt x="431726" y="275135"/>
                  <a:pt x="421481" y="275135"/>
                </a:cubicBezTo>
                <a:lnTo>
                  <a:pt x="381968" y="277330"/>
                </a:lnTo>
                <a:cubicBezTo>
                  <a:pt x="387821" y="278793"/>
                  <a:pt x="390017" y="280988"/>
                  <a:pt x="388553" y="283915"/>
                </a:cubicBezTo>
                <a:lnTo>
                  <a:pt x="388553" y="336601"/>
                </a:lnTo>
                <a:lnTo>
                  <a:pt x="436848" y="334405"/>
                </a:lnTo>
                <a:cubicBezTo>
                  <a:pt x="442702" y="332942"/>
                  <a:pt x="452214" y="331478"/>
                  <a:pt x="465386" y="330015"/>
                </a:cubicBezTo>
                <a:cubicBezTo>
                  <a:pt x="478557" y="328551"/>
                  <a:pt x="487338" y="327820"/>
                  <a:pt x="491728" y="327820"/>
                </a:cubicBezTo>
                <a:cubicBezTo>
                  <a:pt x="500509" y="336601"/>
                  <a:pt x="508558" y="344650"/>
                  <a:pt x="515876" y="351967"/>
                </a:cubicBezTo>
                <a:cubicBezTo>
                  <a:pt x="518803" y="354894"/>
                  <a:pt x="520266" y="357089"/>
                  <a:pt x="520266" y="358553"/>
                </a:cubicBezTo>
                <a:cubicBezTo>
                  <a:pt x="518803" y="360016"/>
                  <a:pt x="515876" y="360748"/>
                  <a:pt x="511485" y="360748"/>
                </a:cubicBezTo>
                <a:cubicBezTo>
                  <a:pt x="492460" y="360748"/>
                  <a:pt x="475630" y="361480"/>
                  <a:pt x="460995" y="362943"/>
                </a:cubicBezTo>
                <a:lnTo>
                  <a:pt x="388553" y="367334"/>
                </a:lnTo>
                <a:lnTo>
                  <a:pt x="388553" y="446361"/>
                </a:lnTo>
                <a:cubicBezTo>
                  <a:pt x="426604" y="452215"/>
                  <a:pt x="477093" y="452947"/>
                  <a:pt x="540023" y="448556"/>
                </a:cubicBezTo>
                <a:lnTo>
                  <a:pt x="537828" y="463923"/>
                </a:lnTo>
                <a:cubicBezTo>
                  <a:pt x="523193" y="472704"/>
                  <a:pt x="507095" y="487339"/>
                  <a:pt x="489533" y="507827"/>
                </a:cubicBezTo>
                <a:cubicBezTo>
                  <a:pt x="485143" y="518072"/>
                  <a:pt x="475630" y="521730"/>
                  <a:pt x="460995" y="518803"/>
                </a:cubicBezTo>
                <a:cubicBezTo>
                  <a:pt x="358552" y="518803"/>
                  <a:pt x="289769" y="483680"/>
                  <a:pt x="254645" y="413433"/>
                </a:cubicBezTo>
                <a:cubicBezTo>
                  <a:pt x="235620" y="463191"/>
                  <a:pt x="200496" y="503437"/>
                  <a:pt x="149275" y="534170"/>
                </a:cubicBezTo>
                <a:lnTo>
                  <a:pt x="140494" y="525389"/>
                </a:lnTo>
                <a:cubicBezTo>
                  <a:pt x="172690" y="477094"/>
                  <a:pt x="193911" y="425141"/>
                  <a:pt x="204155" y="369529"/>
                </a:cubicBezTo>
                <a:cubicBezTo>
                  <a:pt x="208546" y="346113"/>
                  <a:pt x="210741" y="325624"/>
                  <a:pt x="210741" y="308063"/>
                </a:cubicBezTo>
                <a:cubicBezTo>
                  <a:pt x="210741" y="303672"/>
                  <a:pt x="211473" y="301477"/>
                  <a:pt x="212936" y="301477"/>
                </a:cubicBezTo>
                <a:cubicBezTo>
                  <a:pt x="214399" y="300014"/>
                  <a:pt x="217326" y="300014"/>
                  <a:pt x="221717" y="301477"/>
                </a:cubicBezTo>
                <a:cubicBezTo>
                  <a:pt x="239279" y="307331"/>
                  <a:pt x="256840" y="313185"/>
                  <a:pt x="274402" y="319039"/>
                </a:cubicBezTo>
                <a:cubicBezTo>
                  <a:pt x="278792" y="323429"/>
                  <a:pt x="280256" y="327820"/>
                  <a:pt x="278792" y="332210"/>
                </a:cubicBezTo>
                <a:cubicBezTo>
                  <a:pt x="278792" y="335137"/>
                  <a:pt x="276597" y="342454"/>
                  <a:pt x="272207" y="354162"/>
                </a:cubicBezTo>
                <a:cubicBezTo>
                  <a:pt x="267816" y="367334"/>
                  <a:pt x="264889" y="376846"/>
                  <a:pt x="263426" y="382700"/>
                </a:cubicBezTo>
                <a:cubicBezTo>
                  <a:pt x="280988" y="401725"/>
                  <a:pt x="300745" y="416360"/>
                  <a:pt x="322697" y="426604"/>
                </a:cubicBezTo>
                <a:lnTo>
                  <a:pt x="322697" y="279525"/>
                </a:lnTo>
                <a:lnTo>
                  <a:pt x="285378" y="279525"/>
                </a:lnTo>
                <a:cubicBezTo>
                  <a:pt x="266353" y="279525"/>
                  <a:pt x="238547" y="280988"/>
                  <a:pt x="201960" y="283915"/>
                </a:cubicBezTo>
                <a:lnTo>
                  <a:pt x="180008" y="250987"/>
                </a:lnTo>
                <a:cubicBezTo>
                  <a:pt x="194643" y="250987"/>
                  <a:pt x="218790" y="250255"/>
                  <a:pt x="252450" y="248792"/>
                </a:cubicBezTo>
                <a:cubicBezTo>
                  <a:pt x="265621" y="248792"/>
                  <a:pt x="273670" y="248792"/>
                  <a:pt x="276597" y="248792"/>
                </a:cubicBezTo>
                <a:lnTo>
                  <a:pt x="406115" y="244402"/>
                </a:lnTo>
                <a:cubicBezTo>
                  <a:pt x="409042" y="244402"/>
                  <a:pt x="413432" y="244402"/>
                  <a:pt x="419286" y="244402"/>
                </a:cubicBezTo>
                <a:cubicBezTo>
                  <a:pt x="457337" y="241475"/>
                  <a:pt x="483679" y="237816"/>
                  <a:pt x="498314" y="233425"/>
                </a:cubicBezTo>
                <a:close/>
                <a:moveTo>
                  <a:pt x="377577" y="136836"/>
                </a:moveTo>
                <a:lnTo>
                  <a:pt x="289769" y="141226"/>
                </a:lnTo>
                <a:lnTo>
                  <a:pt x="289769" y="178545"/>
                </a:lnTo>
                <a:lnTo>
                  <a:pt x="384163" y="174155"/>
                </a:lnTo>
                <a:cubicBezTo>
                  <a:pt x="395871" y="174155"/>
                  <a:pt x="406115" y="173423"/>
                  <a:pt x="414896" y="171959"/>
                </a:cubicBezTo>
                <a:lnTo>
                  <a:pt x="414896" y="136836"/>
                </a:lnTo>
                <a:cubicBezTo>
                  <a:pt x="406115" y="136836"/>
                  <a:pt x="393675" y="136836"/>
                  <a:pt x="377577" y="136836"/>
                </a:cubicBezTo>
                <a:close/>
                <a:moveTo>
                  <a:pt x="417091" y="68784"/>
                </a:moveTo>
                <a:lnTo>
                  <a:pt x="289769" y="73175"/>
                </a:lnTo>
                <a:lnTo>
                  <a:pt x="289769" y="112689"/>
                </a:lnTo>
                <a:lnTo>
                  <a:pt x="370991" y="108298"/>
                </a:lnTo>
                <a:cubicBezTo>
                  <a:pt x="375382" y="108298"/>
                  <a:pt x="381968" y="107566"/>
                  <a:pt x="390748" y="106103"/>
                </a:cubicBezTo>
                <a:cubicBezTo>
                  <a:pt x="398066" y="106103"/>
                  <a:pt x="403188" y="106103"/>
                  <a:pt x="406115" y="106103"/>
                </a:cubicBezTo>
                <a:cubicBezTo>
                  <a:pt x="409042" y="110493"/>
                  <a:pt x="412701" y="114884"/>
                  <a:pt x="417091" y="119274"/>
                </a:cubicBezTo>
                <a:close/>
                <a:moveTo>
                  <a:pt x="423677" y="11709"/>
                </a:moveTo>
                <a:cubicBezTo>
                  <a:pt x="425140" y="10245"/>
                  <a:pt x="428067" y="10977"/>
                  <a:pt x="432457" y="13904"/>
                </a:cubicBezTo>
                <a:cubicBezTo>
                  <a:pt x="439775" y="19758"/>
                  <a:pt x="451483" y="28539"/>
                  <a:pt x="467581" y="40247"/>
                </a:cubicBezTo>
                <a:cubicBezTo>
                  <a:pt x="480752" y="47564"/>
                  <a:pt x="488801" y="52686"/>
                  <a:pt x="491728" y="55613"/>
                </a:cubicBezTo>
                <a:cubicBezTo>
                  <a:pt x="497582" y="60003"/>
                  <a:pt x="500509" y="63662"/>
                  <a:pt x="500509" y="66589"/>
                </a:cubicBezTo>
                <a:cubicBezTo>
                  <a:pt x="500509" y="69516"/>
                  <a:pt x="497582" y="71711"/>
                  <a:pt x="491728" y="73175"/>
                </a:cubicBezTo>
                <a:cubicBezTo>
                  <a:pt x="482947" y="76102"/>
                  <a:pt x="479289" y="81956"/>
                  <a:pt x="480752" y="90736"/>
                </a:cubicBezTo>
                <a:cubicBezTo>
                  <a:pt x="479289" y="106835"/>
                  <a:pt x="478557" y="141226"/>
                  <a:pt x="478557" y="193912"/>
                </a:cubicBezTo>
                <a:cubicBezTo>
                  <a:pt x="478557" y="198302"/>
                  <a:pt x="477825" y="201229"/>
                  <a:pt x="476362" y="202692"/>
                </a:cubicBezTo>
                <a:cubicBezTo>
                  <a:pt x="467581" y="207083"/>
                  <a:pt x="450019" y="212937"/>
                  <a:pt x="423677" y="220254"/>
                </a:cubicBezTo>
                <a:cubicBezTo>
                  <a:pt x="416359" y="221718"/>
                  <a:pt x="413432" y="219522"/>
                  <a:pt x="414896" y="213668"/>
                </a:cubicBezTo>
                <a:lnTo>
                  <a:pt x="414896" y="202692"/>
                </a:lnTo>
                <a:cubicBezTo>
                  <a:pt x="407578" y="202692"/>
                  <a:pt x="399529" y="202692"/>
                  <a:pt x="390748" y="202692"/>
                </a:cubicBezTo>
                <a:lnTo>
                  <a:pt x="289769" y="207083"/>
                </a:lnTo>
                <a:cubicBezTo>
                  <a:pt x="289769" y="212937"/>
                  <a:pt x="288305" y="216595"/>
                  <a:pt x="285378" y="218059"/>
                </a:cubicBezTo>
                <a:cubicBezTo>
                  <a:pt x="266353" y="225376"/>
                  <a:pt x="248791" y="230498"/>
                  <a:pt x="232693" y="233425"/>
                </a:cubicBezTo>
                <a:cubicBezTo>
                  <a:pt x="229766" y="234889"/>
                  <a:pt x="227571" y="234889"/>
                  <a:pt x="226107" y="233425"/>
                </a:cubicBezTo>
                <a:cubicBezTo>
                  <a:pt x="226107" y="233425"/>
                  <a:pt x="226107" y="231962"/>
                  <a:pt x="226107" y="229035"/>
                </a:cubicBezTo>
                <a:cubicBezTo>
                  <a:pt x="226107" y="218791"/>
                  <a:pt x="226107" y="196839"/>
                  <a:pt x="226107" y="163179"/>
                </a:cubicBezTo>
                <a:cubicBezTo>
                  <a:pt x="227571" y="123665"/>
                  <a:pt x="228302" y="95859"/>
                  <a:pt x="228302" y="79760"/>
                </a:cubicBezTo>
                <a:cubicBezTo>
                  <a:pt x="228302" y="63662"/>
                  <a:pt x="228302" y="47564"/>
                  <a:pt x="228302" y="31466"/>
                </a:cubicBezTo>
                <a:cubicBezTo>
                  <a:pt x="226839" y="27075"/>
                  <a:pt x="226839" y="24148"/>
                  <a:pt x="228302" y="22685"/>
                </a:cubicBezTo>
                <a:cubicBezTo>
                  <a:pt x="229766" y="21221"/>
                  <a:pt x="231961" y="21221"/>
                  <a:pt x="234888" y="22685"/>
                </a:cubicBezTo>
                <a:cubicBezTo>
                  <a:pt x="243669" y="25612"/>
                  <a:pt x="258304" y="31466"/>
                  <a:pt x="278792" y="40247"/>
                </a:cubicBezTo>
                <a:cubicBezTo>
                  <a:pt x="283183" y="41710"/>
                  <a:pt x="286842" y="43173"/>
                  <a:pt x="289769" y="44637"/>
                </a:cubicBezTo>
                <a:lnTo>
                  <a:pt x="406115" y="40247"/>
                </a:lnTo>
                <a:cubicBezTo>
                  <a:pt x="410505" y="40247"/>
                  <a:pt x="414164" y="38051"/>
                  <a:pt x="417091" y="33661"/>
                </a:cubicBezTo>
                <a:cubicBezTo>
                  <a:pt x="420018" y="29270"/>
                  <a:pt x="421481" y="24148"/>
                  <a:pt x="421481" y="18294"/>
                </a:cubicBezTo>
                <a:cubicBezTo>
                  <a:pt x="422945" y="13904"/>
                  <a:pt x="423677" y="11709"/>
                  <a:pt x="423677" y="11709"/>
                </a:cubicBezTo>
                <a:close/>
                <a:moveTo>
                  <a:pt x="83418" y="733"/>
                </a:moveTo>
                <a:cubicBezTo>
                  <a:pt x="84882" y="-731"/>
                  <a:pt x="88540" y="1"/>
                  <a:pt x="94394" y="2928"/>
                </a:cubicBezTo>
                <a:cubicBezTo>
                  <a:pt x="114883" y="8782"/>
                  <a:pt x="132445" y="16099"/>
                  <a:pt x="147080" y="24880"/>
                </a:cubicBezTo>
                <a:cubicBezTo>
                  <a:pt x="151470" y="26343"/>
                  <a:pt x="153665" y="30002"/>
                  <a:pt x="153665" y="35856"/>
                </a:cubicBezTo>
                <a:cubicBezTo>
                  <a:pt x="152202" y="46100"/>
                  <a:pt x="151470" y="65857"/>
                  <a:pt x="151470" y="95127"/>
                </a:cubicBezTo>
                <a:lnTo>
                  <a:pt x="151470" y="123665"/>
                </a:lnTo>
                <a:cubicBezTo>
                  <a:pt x="166105" y="120738"/>
                  <a:pt x="180008" y="118543"/>
                  <a:pt x="193179" y="117079"/>
                </a:cubicBezTo>
                <a:cubicBezTo>
                  <a:pt x="201960" y="127323"/>
                  <a:pt x="210009" y="136104"/>
                  <a:pt x="217326" y="143422"/>
                </a:cubicBezTo>
                <a:cubicBezTo>
                  <a:pt x="218790" y="146349"/>
                  <a:pt x="219522" y="148544"/>
                  <a:pt x="219522" y="150007"/>
                </a:cubicBezTo>
                <a:cubicBezTo>
                  <a:pt x="218058" y="151471"/>
                  <a:pt x="215131" y="152202"/>
                  <a:pt x="210741" y="152202"/>
                </a:cubicBezTo>
                <a:cubicBezTo>
                  <a:pt x="187325" y="152202"/>
                  <a:pt x="168300" y="152934"/>
                  <a:pt x="153665" y="154398"/>
                </a:cubicBezTo>
                <a:lnTo>
                  <a:pt x="151470" y="154398"/>
                </a:lnTo>
                <a:cubicBezTo>
                  <a:pt x="151470" y="179277"/>
                  <a:pt x="151470" y="204888"/>
                  <a:pt x="151470" y="231230"/>
                </a:cubicBezTo>
                <a:lnTo>
                  <a:pt x="206350" y="211473"/>
                </a:lnTo>
                <a:lnTo>
                  <a:pt x="212936" y="222449"/>
                </a:lnTo>
                <a:cubicBezTo>
                  <a:pt x="195374" y="235621"/>
                  <a:pt x="174886" y="250255"/>
                  <a:pt x="151470" y="266354"/>
                </a:cubicBezTo>
                <a:cubicBezTo>
                  <a:pt x="151470" y="279525"/>
                  <a:pt x="151470" y="291965"/>
                  <a:pt x="151470" y="303672"/>
                </a:cubicBezTo>
                <a:cubicBezTo>
                  <a:pt x="150006" y="375383"/>
                  <a:pt x="145616" y="419287"/>
                  <a:pt x="138299" y="435385"/>
                </a:cubicBezTo>
                <a:cubicBezTo>
                  <a:pt x="128054" y="467582"/>
                  <a:pt x="110493" y="496119"/>
                  <a:pt x="85614" y="520999"/>
                </a:cubicBezTo>
                <a:cubicBezTo>
                  <a:pt x="73906" y="531243"/>
                  <a:pt x="65857" y="534902"/>
                  <a:pt x="61466" y="531975"/>
                </a:cubicBezTo>
                <a:cubicBezTo>
                  <a:pt x="57076" y="529048"/>
                  <a:pt x="57076" y="520267"/>
                  <a:pt x="61466" y="505632"/>
                </a:cubicBezTo>
                <a:cubicBezTo>
                  <a:pt x="64393" y="490997"/>
                  <a:pt x="62198" y="480021"/>
                  <a:pt x="54881" y="472704"/>
                </a:cubicBezTo>
                <a:cubicBezTo>
                  <a:pt x="46100" y="460996"/>
                  <a:pt x="29270" y="444898"/>
                  <a:pt x="4391" y="424409"/>
                </a:cubicBezTo>
                <a:lnTo>
                  <a:pt x="13171" y="413433"/>
                </a:lnTo>
                <a:lnTo>
                  <a:pt x="74637" y="435385"/>
                </a:lnTo>
                <a:cubicBezTo>
                  <a:pt x="79028" y="410506"/>
                  <a:pt x="82687" y="370260"/>
                  <a:pt x="85614" y="314648"/>
                </a:cubicBezTo>
                <a:cubicBezTo>
                  <a:pt x="82687" y="316112"/>
                  <a:pt x="78296" y="319039"/>
                  <a:pt x="72442" y="323429"/>
                </a:cubicBezTo>
                <a:cubicBezTo>
                  <a:pt x="63661" y="329283"/>
                  <a:pt x="57076" y="333674"/>
                  <a:pt x="52685" y="336601"/>
                </a:cubicBezTo>
                <a:cubicBezTo>
                  <a:pt x="48295" y="339527"/>
                  <a:pt x="44636" y="339527"/>
                  <a:pt x="41709" y="336601"/>
                </a:cubicBezTo>
                <a:cubicBezTo>
                  <a:pt x="41709" y="338064"/>
                  <a:pt x="40977" y="338064"/>
                  <a:pt x="39514" y="336601"/>
                </a:cubicBezTo>
                <a:cubicBezTo>
                  <a:pt x="38051" y="333674"/>
                  <a:pt x="35124" y="330015"/>
                  <a:pt x="30733" y="325624"/>
                </a:cubicBezTo>
                <a:cubicBezTo>
                  <a:pt x="17562" y="308063"/>
                  <a:pt x="8781" y="293428"/>
                  <a:pt x="4391" y="281720"/>
                </a:cubicBezTo>
                <a:lnTo>
                  <a:pt x="85614" y="253182"/>
                </a:lnTo>
                <a:cubicBezTo>
                  <a:pt x="85614" y="222449"/>
                  <a:pt x="85614" y="190985"/>
                  <a:pt x="85614" y="158788"/>
                </a:cubicBezTo>
                <a:lnTo>
                  <a:pt x="74637" y="158788"/>
                </a:lnTo>
                <a:cubicBezTo>
                  <a:pt x="57076" y="161715"/>
                  <a:pt x="40977" y="163179"/>
                  <a:pt x="26343" y="163179"/>
                </a:cubicBezTo>
                <a:lnTo>
                  <a:pt x="6586" y="132446"/>
                </a:lnTo>
                <a:cubicBezTo>
                  <a:pt x="15367" y="132446"/>
                  <a:pt x="27806" y="131714"/>
                  <a:pt x="43904" y="130250"/>
                </a:cubicBezTo>
                <a:cubicBezTo>
                  <a:pt x="54149" y="130250"/>
                  <a:pt x="61466" y="130250"/>
                  <a:pt x="65857" y="130250"/>
                </a:cubicBezTo>
                <a:lnTo>
                  <a:pt x="85614" y="128055"/>
                </a:lnTo>
                <a:lnTo>
                  <a:pt x="85614" y="95127"/>
                </a:lnTo>
                <a:cubicBezTo>
                  <a:pt x="85614" y="55613"/>
                  <a:pt x="84882" y="27807"/>
                  <a:pt x="83418" y="11709"/>
                </a:cubicBezTo>
                <a:cubicBezTo>
                  <a:pt x="81955" y="5855"/>
                  <a:pt x="81955" y="2196"/>
                  <a:pt x="83418" y="733"/>
                </a:cubicBezTo>
                <a:close/>
              </a:path>
            </a:pathLst>
          </a:custGeom>
          <a:solidFill>
            <a:schemeClr val="bg1"/>
          </a:solidFill>
          <a:ln>
            <a:noFill/>
          </a:ln>
          <a:effectLst>
            <a:outerShdw blurRad="38100" dist="38100" dir="2700000" algn="tl">
              <a:srgbClr val="000000">
                <a:alpha val="43137"/>
              </a:srgb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4400" dirty="0">
              <a:solidFill>
                <a:schemeClr val="bg1"/>
              </a:solidFill>
              <a:effectLst>
                <a:outerShdw blurRad="38100" dist="38100" dir="2700000" algn="tl">
                  <a:srgbClr val="000000">
                    <a:alpha val="43137"/>
                  </a:srgbClr>
                </a:outerShdw>
              </a:effectLst>
              <a:latin typeface="方正颜宋简体_中" panose="02000000000000000000" pitchFamily="2" charset="-122"/>
              <a:ea typeface="方正颜宋简体_中" panose="02000000000000000000" pitchFamily="2" charset="-122"/>
              <a:cs typeface="方正颜宋简体_中" panose="02000000000000000000" pitchFamily="2" charset="-122"/>
            </a:endParaRPr>
          </a:p>
        </p:txBody>
      </p:sp>
      <p:sp>
        <p:nvSpPr>
          <p:cNvPr id="9" name="文本框 8"/>
          <p:cNvSpPr txBox="1"/>
          <p:nvPr/>
        </p:nvSpPr>
        <p:spPr>
          <a:xfrm>
            <a:off x="4006680" y="1638547"/>
            <a:ext cx="6533560" cy="3172343"/>
          </a:xfrm>
          <a:prstGeom prst="rect">
            <a:avLst/>
          </a:prstGeom>
          <a:noFill/>
        </p:spPr>
        <p:txBody>
          <a:bodyPr wrap="square" rtlCol="0">
            <a:spAutoFit/>
          </a:bodyPr>
          <a:lstStyle/>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一、搜索基本概念</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二、贪婪最佳优先搜索与</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A*</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搜索</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三、</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Minimax</a:t>
            </a: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搜索与</a:t>
            </a:r>
            <a:r>
              <a:rPr lang="en-US" altLang="zh-CN" sz="2600" b="1" dirty="0">
                <a:solidFill>
                  <a:schemeClr val="tx1">
                    <a:lumMod val="85000"/>
                    <a:lumOff val="15000"/>
                  </a:schemeClr>
                </a:solidFill>
                <a:latin typeface="华文中宋" panose="02010600040101010101" pitchFamily="2" charset="-122"/>
                <a:ea typeface="华文中宋" panose="02010600040101010101" pitchFamily="2" charset="-122"/>
              </a:rPr>
              <a:t>alpha-beta</a:t>
            </a:r>
            <a:r>
              <a:rPr lang="zh-CN" altLang="zh-CN" sz="2600" b="1" dirty="0">
                <a:solidFill>
                  <a:schemeClr val="tx1">
                    <a:lumMod val="85000"/>
                    <a:lumOff val="15000"/>
                  </a:schemeClr>
                </a:solidFill>
                <a:latin typeface="华文中宋" panose="02010600040101010101" pitchFamily="2" charset="-122"/>
                <a:ea typeface="华文中宋" panose="02010600040101010101" pitchFamily="2" charset="-122"/>
              </a:rPr>
              <a:t>剪枝算法</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endParaRPr>
          </a:p>
          <a:p>
            <a:pPr>
              <a:lnSpc>
                <a:spcPct val="200000"/>
              </a:lnSpc>
            </a:pPr>
            <a:r>
              <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rPr>
              <a:t>四、蒙特卡洛树搜索</a:t>
            </a:r>
            <a:endParaRPr lang="zh-CN" altLang="en-US" sz="2600" b="1" dirty="0">
              <a:solidFill>
                <a:schemeClr val="tx1">
                  <a:lumMod val="85000"/>
                  <a:lumOff val="15000"/>
                </a:schemeClr>
              </a:solidFill>
              <a:latin typeface="华文中宋" panose="02010600040101010101" pitchFamily="2" charset="-122"/>
              <a:ea typeface="华文中宋" panose="02010600040101010101" pitchFamily="2" charset="-122"/>
              <a:cs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rPr>
                        <m:t>𝜖</m:t>
                      </m:r>
                    </m:oMath>
                  </a14:m>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贪心算法</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2591332" y="2826188"/>
                  <a:ext cx="4133539" cy="369332"/>
                </a:xfrm>
                <a:prstGeom prst="rect">
                  <a:avLst/>
                </a:prstGeom>
                <a:blipFill rotWithShape="1">
                  <a:blip r:embed="rId1"/>
                </a:blipFill>
              </p:spPr>
              <p:txBody>
                <a:bodyPr/>
                <a:lstStyle/>
                <a:p>
                  <a:r>
                    <a:rPr lang="zh-CN" altLang="en-US">
                      <a:noFill/>
                    </a:rPr>
                    <a:t> </a:t>
                  </a:r>
                </a:p>
              </p:txBody>
            </p:sp>
          </mc:Fallback>
        </mc:AlternateContent>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6" name="矩形 5"/>
              <p:cNvSpPr/>
              <p:nvPr/>
            </p:nvSpPr>
            <p:spPr>
              <a:xfrm>
                <a:off x="448813" y="2978772"/>
                <a:ext cx="5683516" cy="1088760"/>
              </a:xfrm>
              <a:prstGeom prst="rect">
                <a:avLst/>
              </a:prstGeom>
              <a:solidFill>
                <a:srgbClr val="017C84">
                  <a:alpha val="44000"/>
                </a:srgbClr>
              </a:solidFill>
            </p:spPr>
            <p:txBody>
              <a:bodyPr wrap="square">
                <a:spAutoFit/>
              </a:bodyPr>
              <a:lstStyle/>
              <a:p>
                <a:pPr algn="just">
                  <a:spcAft>
                    <a:spcPts val="0"/>
                  </a:spcAft>
                </a:pPr>
                <a:br>
                  <a:rPr lang="zh-CN" altLang="zh-CN" kern="100" dirty="0">
                    <a:latin typeface="Cambria Math" panose="02040503050406030204" pitchFamily="18" charset="0"/>
                    <a:ea typeface="等线" panose="02010600030101010101" pitchFamily="2" charset="-122"/>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argmax</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b>
                                  </m:sSub>
                                </m:sub>
                              </m:sSub>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以</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𝜖</m:t>
                              </m:r>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的概率</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e>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随机的</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𝐾</m:t>
                                  </m:r>
                                </m:e>
                              </m:d>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以</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𝜖</m:t>
                              </m:r>
                              <m:r>
                                <a:rPr lang="zh-CN"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的概率</m:t>
                              </m:r>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eqArr>
                        </m:e>
                      </m: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448813" y="2978772"/>
                <a:ext cx="5683516" cy="1088760"/>
              </a:xfrm>
              <a:prstGeom prst="rect">
                <a:avLst/>
              </a:prstGeom>
              <a:blipFill rotWithShape="1">
                <a:blip r:embed="rId2"/>
                <a:stretch>
                  <a:fillRect l="-9" t="-57" r="2"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33619" y="1791757"/>
                <a:ext cx="6096000" cy="634789"/>
              </a:xfrm>
              <a:prstGeom prst="rect">
                <a:avLst/>
              </a:prstGeom>
            </p:spPr>
            <p:txBody>
              <a:bodyPr>
                <a:spAutoFit/>
              </a:bodyPr>
              <a:lstStyle/>
              <a:p>
                <a:pPr indent="266700" algn="just">
                  <a:lnSpc>
                    <a:spcPts val="2200"/>
                  </a:lnSpc>
                  <a:spcAft>
                    <a:spcPts val="0"/>
                  </a:spcAft>
                </a:pP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贪心算法就是这样一种在探索与利用之间进行平衡的搜索算法。在第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贪心算法按照如下机制来选择摇动赌博机：</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8" name="矩形 7"/>
              <p:cNvSpPr>
                <a:spLocks noRot="1" noChangeAspect="1" noMove="1" noResize="1" noEditPoints="1" noAdjustHandles="1" noChangeArrowheads="1" noChangeShapeType="1" noTextEdit="1"/>
              </p:cNvSpPr>
              <p:nvPr/>
            </p:nvSpPr>
            <p:spPr>
              <a:xfrm>
                <a:off x="233619" y="1791757"/>
                <a:ext cx="6096000" cy="634789"/>
              </a:xfrm>
              <a:prstGeom prst="rect">
                <a:avLst/>
              </a:prstGeom>
              <a:blipFill rotWithShape="1">
                <a:blip r:embed="rId3"/>
                <a:stretch>
                  <a:fillRect l="-9" t="-66" r="9"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146012" y="4688744"/>
                <a:ext cx="6096000" cy="922945"/>
              </a:xfrm>
              <a:prstGeom prst="rect">
                <a:avLst/>
              </a:prstGeom>
            </p:spPr>
            <p:txBody>
              <a:bodyPr>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即以</a:t>
                </a:r>
                <a14:m>
                  <m:oMath xmlns:m="http://schemas.openxmlformats.org/officeDocument/2006/math">
                    <m:r>
                      <a:rPr lang="en-US" altLang="zh-CN" sz="1600">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的概率选择在过去</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次摇动赌博机臂膀行动中所得平均收益分数最高的赌博机进行摇动；以</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的概率随机选择一个赌博机进行摇动。</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146012" y="4688744"/>
                <a:ext cx="6096000" cy="922945"/>
              </a:xfrm>
              <a:prstGeom prst="rect">
                <a:avLst/>
              </a:prstGeom>
              <a:blipFill rotWithShape="1">
                <a:blip r:embed="rId4"/>
                <a:stretch>
                  <a:fillRect l="-10" t="-58" r="10"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6647195" y="4106171"/>
                <a:ext cx="5398793" cy="1757148"/>
              </a:xfrm>
              <a:prstGeom prst="rect">
                <a:avLst/>
              </a:prstGeom>
            </p:spPr>
            <p:txBody>
              <a:bodyPr wrap="square">
                <a:spAutoFit/>
              </a:bodyPr>
              <a:lstStyle/>
              <a:p>
                <a:pPr indent="266700" algn="just">
                  <a:lnSpc>
                    <a:spcPts val="2200"/>
                  </a:lnSpc>
                  <a:spcAft>
                    <a:spcPts val="0"/>
                  </a:spcAft>
                </a:pP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贪心算法对估计摇动五个赌博机臂膀所带来期望分数更加准确了。并且因为编号为</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5</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的赌博机的平均收益分数最高，算法倾向于选择动作</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5</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，与预期相符。这说明在</a:t>
                </a:r>
                <a14:m>
                  <m:oMath xmlns:m="http://schemas.openxmlformats.org/officeDocument/2006/math">
                    <m:r>
                      <a:rPr lang="en-US" altLang="zh-CN" sz="14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4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贪心算法中加入探索机制发挥了作用。但是，如果继续使用贪心算法而不引入探索机制，那么算法极有可能继续选择</a:t>
                </a:r>
                <a:r>
                  <a:rPr lang="en-US" altLang="zh-CN" sz="1400" dirty="0">
                    <a:solidFill>
                      <a:srgbClr val="000000"/>
                    </a:solidFill>
                    <a:latin typeface="Times New Roman" panose="02020603050405020304" pitchFamily="18" charset="0"/>
                    <a:ea typeface="楷体_GB2312"/>
                    <a:cs typeface="Times New Roman" panose="02020603050405020304" pitchFamily="18" charset="0"/>
                  </a:rPr>
                  <a:t>10000</a:t>
                </a:r>
                <a:r>
                  <a:rPr lang="zh-CN" altLang="zh-CN" sz="1400" dirty="0">
                    <a:solidFill>
                      <a:srgbClr val="000000"/>
                    </a:solidFill>
                    <a:latin typeface="Times New Roman" panose="02020603050405020304" pitchFamily="18" charset="0"/>
                    <a:ea typeface="楷体_GB2312"/>
                    <a:cs typeface="Times New Roman" panose="02020603050405020304" pitchFamily="18" charset="0"/>
                  </a:rPr>
                  <a:t>个</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400" i="1">
                            <a:solidFill>
                              <a:srgbClr val="000000"/>
                            </a:solidFill>
                            <a:latin typeface="Cambria Math" panose="02040503050406030204" pitchFamily="18" charset="0"/>
                            <a:ea typeface="楷体_GB2312"/>
                            <a:cs typeface="Times New Roman" panose="02020603050405020304" pitchFamily="18" charset="0"/>
                          </a:rPr>
                          <m:t>4</m:t>
                        </m:r>
                      </m:sub>
                    </m:sSub>
                  </m:oMath>
                </a14:m>
                <a:r>
                  <a:rPr lang="zh-CN" altLang="zh-CN" sz="1400" dirty="0">
                    <a:solidFill>
                      <a:srgbClr val="000000"/>
                    </a:solidFill>
                    <a:latin typeface="Times New Roman" panose="02020603050405020304" pitchFamily="18" charset="0"/>
                    <a:ea typeface="楷体_GB2312"/>
                    <a:cs typeface="Times New Roman" panose="02020603050405020304" pitchFamily="18" charset="0"/>
                  </a:rPr>
                  <a:t>动作、而继续忽略其他编号的赌博机。</a:t>
                </a: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16" name="矩形 15"/>
              <p:cNvSpPr>
                <a:spLocks noRot="1" noChangeAspect="1" noMove="1" noResize="1" noEditPoints="1" noAdjustHandles="1" noChangeArrowheads="1" noChangeShapeType="1" noTextEdit="1"/>
              </p:cNvSpPr>
              <p:nvPr/>
            </p:nvSpPr>
            <p:spPr>
              <a:xfrm>
                <a:off x="6647195" y="4106171"/>
                <a:ext cx="5398793" cy="1757148"/>
              </a:xfrm>
              <a:prstGeom prst="rect">
                <a:avLst/>
              </a:prstGeom>
              <a:blipFill rotWithShape="1">
                <a:blip r:embed="rId5"/>
                <a:stretch>
                  <a:fillRect t="-15" r="1" b="21"/>
                </a:stretch>
              </a:blipFill>
            </p:spPr>
            <p:txBody>
              <a:bodyPr/>
              <a:lstStyle/>
              <a:p>
                <a:r>
                  <a:rPr lang="zh-CN" altLang="en-US">
                    <a:noFill/>
                  </a:rPr>
                  <a:t> </a:t>
                </a:r>
              </a:p>
            </p:txBody>
          </p:sp>
        </mc:Fallback>
      </mc:AlternateContent>
      <p:pic>
        <p:nvPicPr>
          <p:cNvPr id="11" name="图片 10"/>
          <p:cNvPicPr>
            <a:picLocks noChangeAspect="1"/>
          </p:cNvPicPr>
          <p:nvPr/>
        </p:nvPicPr>
        <p:blipFill>
          <a:blip r:embed="rId6"/>
          <a:stretch>
            <a:fillRect/>
          </a:stretch>
        </p:blipFill>
        <p:spPr>
          <a:xfrm>
            <a:off x="7039835" y="1952097"/>
            <a:ext cx="4613512" cy="207609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上限置信区间算法</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11" name="矩形 10"/>
              <p:cNvSpPr/>
              <p:nvPr/>
            </p:nvSpPr>
            <p:spPr>
              <a:xfrm>
                <a:off x="1346960" y="1715387"/>
                <a:ext cx="10124106" cy="3372718"/>
              </a:xfrm>
              <a:prstGeom prst="rect">
                <a:avLst/>
              </a:prstGeom>
            </p:spPr>
            <p:txBody>
              <a:bodyPr wrap="square">
                <a:spAutoFit/>
              </a:bodyPr>
              <a:lstStyle/>
              <a:p>
                <a:pPr indent="266700" algn="just">
                  <a:lnSpc>
                    <a:spcPct val="150000"/>
                  </a:lnSpc>
                  <a:spcAft>
                    <a:spcPts val="0"/>
                  </a:spcAft>
                </a:pP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算法虽然能有效地促使算法进行探索，但通过这种随机机制来选择动作进行探索的做法很可能不是最优的。直观来看，执行一个动作后所得奖励的样本少，那么算法对这个动作的奖励期望估计会不准确。比如，可能存在一个给出更好奖励期望的动作，但因为智能体对其探索次数少而认为其期望奖励小。因此，需要对那些探索次数少或几乎没有被探索过的动作赋予更高的优先级。</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但是</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𝜖</m:t>
                    </m:r>
                  </m:oMath>
                </a14:m>
                <a:r>
                  <a:rPr lang="en-US" altLang="zh-CN" sz="1600" dirty="0">
                    <a:solidFill>
                      <a:srgbClr val="000000"/>
                    </a:solidFill>
                    <a:latin typeface="Times New Roman" panose="02020603050405020304" pitchFamily="18" charset="0"/>
                    <a:ea typeface="楷体_GB2312"/>
                    <a:cs typeface="Times New Roman" panose="02020603050405020304" pitchFamily="18" charset="0"/>
                  </a:rPr>
                  <a:t>-</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贪心算法没有将每个动作被探索的次数纳入考虑，这似乎是不合理的。另一方面，简单地优先去尝试探索次数少的动作也未必合理，因为只需要少量的探索次数，就能够较好估计方差较小的动作的奖励期望。</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总结以上想法，在探索过程中，应该优先探索估计值不确定度高动作。另外还应注意到，如果从已有探索样本中知道一个动作的奖励估计值极端偏小，那么即使该动作的估计值不确定度很大，算法也没有必要将其作为优先探索对象。上限置信区间（</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Upper Confidence Bounds, UCB1</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）算法正是采用这一思路来进行探索。</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1346960" y="1715387"/>
                <a:ext cx="10124106" cy="3372718"/>
              </a:xfrm>
              <a:prstGeom prst="rect">
                <a:avLst/>
              </a:prstGeom>
              <a:blipFill rotWithShape="1">
                <a:blip r:embed="rId1"/>
                <a:stretch>
                  <a:fillRect l="-1" t="-7" r="4" b="14"/>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上限置信区间算法</a:t>
              </a:r>
              <a:r>
                <a:rPr lang="zh-CN" altLang="en-US" dirty="0">
                  <a:latin typeface="微软雅黑" panose="020B0503020204020204" pitchFamily="34" charset="-122"/>
                  <a:ea typeface="微软雅黑" panose="020B0503020204020204" pitchFamily="34" charset="-122"/>
                </a:rPr>
                <a:t>策略</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矩形 7"/>
          <p:cNvSpPr/>
          <p:nvPr/>
        </p:nvSpPr>
        <p:spPr>
          <a:xfrm>
            <a:off x="521935" y="2173301"/>
            <a:ext cx="6096000" cy="2999740"/>
          </a:xfrm>
          <a:prstGeom prst="rect">
            <a:avLst/>
          </a:prstGeom>
        </p:spPr>
        <p:txBody>
          <a:bodyPr>
            <a:spAutoFit/>
          </a:bodyPr>
          <a:lstStyle/>
          <a:p>
            <a:pPr indent="266700" algn="just">
              <a:lnSpc>
                <a:spcPct val="150000"/>
              </a:lnSpc>
              <a:spcAft>
                <a:spcPts val="0"/>
              </a:spcAft>
            </a:pPr>
            <a:r>
              <a:rPr lang="en-US" altLang="zh-CN"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算法的策略是：为每个动作的奖励期望计算一个估计范围，优先采用估计范围上限较高的动作。如图所示，动作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1</a:t>
            </a:r>
            <a:r>
              <a:rPr lang="zh-CN" altLang="zh-CN" dirty="0">
                <a:solidFill>
                  <a:srgbClr val="000000"/>
                </a:solidFill>
                <a:latin typeface="Times New Roman" panose="02020603050405020304" pitchFamily="18" charset="0"/>
                <a:ea typeface="楷体_GB2312"/>
                <a:cs typeface="Times New Roman" panose="02020603050405020304" pitchFamily="18" charset="0"/>
              </a:rPr>
              <a:t>的奖励期望取值的不确定度（估计范围）虽然最大，但是因为其</a:t>
            </a:r>
            <a:r>
              <a:rPr lang="zh-CN" altLang="zh-CN" b="1" dirty="0">
                <a:solidFill>
                  <a:srgbClr val="7030A0"/>
                </a:solidFill>
                <a:latin typeface="Times New Roman" panose="02020603050405020304" pitchFamily="18" charset="0"/>
                <a:ea typeface="楷体_GB2312"/>
                <a:cs typeface="Times New Roman" panose="02020603050405020304" pitchFamily="18" charset="0"/>
              </a:rPr>
              <a:t>均值</a:t>
            </a:r>
            <a:r>
              <a:rPr lang="zh-CN" altLang="zh-CN" dirty="0">
                <a:solidFill>
                  <a:srgbClr val="000000"/>
                </a:solidFill>
                <a:latin typeface="Times New Roman" panose="02020603050405020304" pitchFamily="18" charset="0"/>
                <a:ea typeface="楷体_GB2312"/>
                <a:cs typeface="Times New Roman" panose="02020603050405020304" pitchFamily="18" charset="0"/>
              </a:rPr>
              <a:t>太小，因此</a:t>
            </a:r>
            <a:r>
              <a:rPr lang="en-US" altLang="zh-CN"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算法不优先考虑探索动作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1</a:t>
            </a:r>
            <a:r>
              <a:rPr lang="zh-CN" altLang="zh-CN" dirty="0">
                <a:solidFill>
                  <a:srgbClr val="000000"/>
                </a:solidFill>
                <a:latin typeface="Times New Roman" panose="02020603050405020304" pitchFamily="18" charset="0"/>
                <a:ea typeface="楷体_GB2312"/>
                <a:cs typeface="Times New Roman" panose="02020603050405020304" pitchFamily="18" charset="0"/>
              </a:rPr>
              <a:t>。动作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2</a:t>
            </a:r>
            <a:r>
              <a:rPr lang="zh-CN" altLang="zh-CN" dirty="0">
                <a:solidFill>
                  <a:srgbClr val="000000"/>
                </a:solidFill>
                <a:latin typeface="Times New Roman" panose="02020603050405020304" pitchFamily="18" charset="0"/>
                <a:ea typeface="楷体_GB2312"/>
                <a:cs typeface="Times New Roman" panose="02020603050405020304" pitchFamily="18" charset="0"/>
              </a:rPr>
              <a:t>和</a:t>
            </a:r>
            <a:r>
              <a:rPr lang="en-US" altLang="zh-CN" dirty="0">
                <a:solidFill>
                  <a:srgbClr val="000000"/>
                </a:solidFill>
                <a:latin typeface="Times New Roman" panose="02020603050405020304" pitchFamily="18" charset="0"/>
                <a:ea typeface="楷体_GB2312"/>
                <a:cs typeface="Times New Roman" panose="02020603050405020304" pitchFamily="18" charset="0"/>
              </a:rPr>
              <a:t>3</a:t>
            </a:r>
            <a:r>
              <a:rPr lang="zh-CN" altLang="zh-CN" dirty="0">
                <a:solidFill>
                  <a:srgbClr val="000000"/>
                </a:solidFill>
                <a:latin typeface="Times New Roman" panose="02020603050405020304" pitchFamily="18" charset="0"/>
                <a:ea typeface="楷体_GB2312"/>
                <a:cs typeface="Times New Roman" panose="02020603050405020304" pitchFamily="18" charset="0"/>
              </a:rPr>
              <a:t>的奖励期望的均值相同，但是动作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2</a:t>
            </a:r>
            <a:r>
              <a:rPr lang="zh-CN" altLang="zh-CN" dirty="0">
                <a:solidFill>
                  <a:srgbClr val="000000"/>
                </a:solidFill>
                <a:latin typeface="Times New Roman" panose="02020603050405020304" pitchFamily="18" charset="0"/>
                <a:ea typeface="楷体_GB2312"/>
                <a:cs typeface="Times New Roman" panose="02020603050405020304" pitchFamily="18" charset="0"/>
              </a:rPr>
              <a:t>的奖励期望</a:t>
            </a:r>
            <a:r>
              <a:rPr lang="zh-CN" altLang="zh-CN" b="1" dirty="0">
                <a:solidFill>
                  <a:srgbClr val="7030A0"/>
                </a:solidFill>
                <a:latin typeface="Times New Roman" panose="02020603050405020304" pitchFamily="18" charset="0"/>
                <a:ea typeface="楷体_GB2312"/>
                <a:cs typeface="Times New Roman" panose="02020603050405020304" pitchFamily="18" charset="0"/>
              </a:rPr>
              <a:t>取值的不确定度（估计范围）更大</a:t>
            </a:r>
            <a:r>
              <a:rPr lang="zh-CN" altLang="zh-CN" dirty="0">
                <a:solidFill>
                  <a:srgbClr val="000000"/>
                </a:solidFill>
                <a:latin typeface="Times New Roman" panose="02020603050405020304" pitchFamily="18" charset="0"/>
                <a:ea typeface="楷体_GB2312"/>
                <a:cs typeface="Times New Roman" panose="02020603050405020304" pitchFamily="18" charset="0"/>
              </a:rPr>
              <a:t>，于是因为置信上限更大，动作</a:t>
            </a:r>
            <a:r>
              <a:rPr lang="en-US" altLang="zh-CN" dirty="0">
                <a:solidFill>
                  <a:srgbClr val="000000"/>
                </a:solidFill>
                <a:latin typeface="Times New Roman" panose="02020603050405020304" pitchFamily="18" charset="0"/>
                <a:ea typeface="楷体_GB2312"/>
                <a:cs typeface="Times New Roman" panose="02020603050405020304" pitchFamily="18" charset="0"/>
              </a:rPr>
              <a:t>2</a:t>
            </a:r>
            <a:r>
              <a:rPr lang="zh-CN" altLang="zh-CN" dirty="0">
                <a:solidFill>
                  <a:srgbClr val="000000"/>
                </a:solidFill>
                <a:latin typeface="Times New Roman" panose="02020603050405020304" pitchFamily="18" charset="0"/>
                <a:ea typeface="楷体_GB2312"/>
                <a:cs typeface="Times New Roman" panose="02020603050405020304" pitchFamily="18" charset="0"/>
              </a:rPr>
              <a:t>会被</a:t>
            </a:r>
            <a:r>
              <a:rPr lang="en-US" altLang="zh-CN"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算法优先考虑。</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7146359" y="2324879"/>
            <a:ext cx="3465245" cy="2951704"/>
          </a:xfrm>
          <a:prstGeom prst="rect">
            <a:avLst/>
          </a:prstGeom>
        </p:spPr>
      </p:pic>
      <p:sp>
        <p:nvSpPr>
          <p:cNvPr id="6" name="文本框 5"/>
          <p:cNvSpPr txBox="1"/>
          <p:nvPr/>
        </p:nvSpPr>
        <p:spPr>
          <a:xfrm>
            <a:off x="2713355" y="5579745"/>
            <a:ext cx="3149600" cy="368300"/>
          </a:xfrm>
          <a:prstGeom prst="rect">
            <a:avLst/>
          </a:prstGeom>
          <a:noFill/>
        </p:spPr>
        <p:txBody>
          <a:bodyPr wrap="square" rtlCol="0">
            <a:spAutoFit/>
          </a:bodyPr>
          <a:p>
            <a:r>
              <a:rPr lang="zh-CN" altLang="en-US" b="1">
                <a:solidFill>
                  <a:srgbClr val="FF0000"/>
                </a:solidFill>
              </a:rPr>
              <a:t>依托这两个条件来进行选择</a:t>
            </a:r>
            <a:endParaRPr lang="zh-CN" altLang="en-US" b="1">
              <a:solidFill>
                <a:srgbClr val="FF0000"/>
              </a:solidFill>
            </a:endParaRPr>
          </a:p>
        </p:txBody>
      </p:sp>
      <p:cxnSp>
        <p:nvCxnSpPr>
          <p:cNvPr id="10" name="直接箭头连接符 9"/>
          <p:cNvCxnSpPr/>
          <p:nvPr/>
        </p:nvCxnSpPr>
        <p:spPr>
          <a:xfrm flipH="1" flipV="1">
            <a:off x="2138680" y="3792855"/>
            <a:ext cx="1446530" cy="1780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flipH="1" flipV="1">
            <a:off x="1959610" y="4677410"/>
            <a:ext cx="1198880" cy="8655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上限置信区间算法</a:t>
              </a:r>
              <a:r>
                <a:rPr lang="zh-CN" altLang="en-US" dirty="0">
                  <a:latin typeface="微软雅黑" panose="020B0503020204020204" pitchFamily="34" charset="-122"/>
                  <a:ea typeface="微软雅黑" panose="020B0503020204020204" pitchFamily="34" charset="-122"/>
                </a:rPr>
                <a:t>策略</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Rectangle 2"/>
          <p:cNvSpPr>
            <a:spLocks noChangeArrowheads="1"/>
          </p:cNvSpPr>
          <p:nvPr/>
        </p:nvSpPr>
        <p:spPr bwMode="auto">
          <a:xfrm>
            <a:off x="6096000" y="25329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11" name="矩形 10"/>
              <p:cNvSpPr/>
              <p:nvPr/>
            </p:nvSpPr>
            <p:spPr>
              <a:xfrm>
                <a:off x="1016737" y="1656863"/>
                <a:ext cx="10627847" cy="4153535"/>
              </a:xfrm>
              <a:prstGeom prst="rect">
                <a:avLst/>
              </a:prstGeom>
            </p:spPr>
            <p:txBody>
              <a:bodyPr wrap="square">
                <a:spAutoFit/>
              </a:bodyPr>
              <a:lstStyle/>
              <a:p>
                <a:pPr indent="266700" algn="just">
                  <a:lnSpc>
                    <a:spcPts val="2200"/>
                  </a:lnSpc>
                  <a:spcAft>
                    <a:spcPts val="0"/>
                  </a:spcAft>
                </a:pPr>
                <a:r>
                  <a:rPr lang="zh-CN" altLang="zh-CN" sz="1600" dirty="0">
                    <a:solidFill>
                      <a:srgbClr val="000000"/>
                    </a:solidFill>
                    <a:latin typeface="Times New Roman" panose="02020603050405020304" pitchFamily="18" charset="0"/>
                    <a:ea typeface="楷体_GB2312"/>
                    <a:cs typeface="Times New Roman" panose="02020603050405020304" pitchFamily="18" charset="0"/>
                  </a:rPr>
                  <a:t>接下来的问题在于算法应该如何</a:t>
                </a:r>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计算奖励期望</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的估计范围，尤其是奖励期望的置信上界呢？假设算法在过去第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次已经对动作</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探索了</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次，在当前问题中对应摇动了第</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个赌博机的臂膀</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次，执行动作</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𝑎</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所收到收益分数的均值为</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a:solidFill>
                                  <a:srgbClr val="000000"/>
                                </a:solidFill>
                                <a:latin typeface="Cambria Math" panose="02040503050406030204" pitchFamily="18" charset="0"/>
                                <a:ea typeface="楷体_GB2312"/>
                                <a:cs typeface="Times New Roman" panose="02020603050405020304" pitchFamily="18" charset="0"/>
                              </a:rPr>
                              <m:t>𝑥</m:t>
                            </m:r>
                          </m:e>
                        </m:acc>
                      </m:e>
                      <m:sub>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ub>
                        </m:sSub>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。这</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次动作可以看作</a:t>
                </a:r>
                <a14:m>
                  <m:oMath xmlns:m="http://schemas.openxmlformats.org/officeDocument/2006/math">
                    <m:sSub>
                      <m:sSubPr>
                        <m:ctrlPr>
                          <a:rPr lang="zh-CN" altLang="zh-CN" sz="16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latin typeface="Cambria Math" panose="02040503050406030204" pitchFamily="18" charset="0"/>
                            <a:ea typeface="楷体_GB2312"/>
                            <a:cs typeface="Times New Roman" panose="02020603050405020304" pitchFamily="18" charset="0"/>
                          </a:rPr>
                          <m:t>𝑇</m:t>
                        </m:r>
                      </m:e>
                      <m:sub>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𝑖</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𝑡</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sub>
                    </m:sSub>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个取值范围在</a:t>
                </a:r>
                <a14:m>
                  <m:oMath xmlns:m="http://schemas.openxmlformats.org/officeDocument/2006/math">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0</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r>
                      <a:rPr lang="en-US" altLang="zh-CN" sz="1600" i="1">
                        <a:solidFill>
                          <a:srgbClr val="000000"/>
                        </a:solidFill>
                        <a:latin typeface="Cambria Math" panose="02040503050406030204" pitchFamily="18" charset="0"/>
                        <a:ea typeface="楷体_GB2312"/>
                        <a:cs typeface="Times New Roman" panose="02020603050405020304" pitchFamily="18" charset="0"/>
                      </a:rPr>
                      <m:t>1</m:t>
                    </m:r>
                    <m:r>
                      <a:rPr lang="en-US" altLang="zh-CN" sz="1600" i="1">
                        <a:solidFill>
                          <a:srgbClr val="000000"/>
                        </a:solidFill>
                        <a:latin typeface="Cambria Math" panose="02040503050406030204" pitchFamily="18" charset="0"/>
                        <a:ea typeface="楷体_GB2312"/>
                        <a:cs typeface="Times New Roman" panose="02020603050405020304" pitchFamily="18" charset="0"/>
                      </a:rPr>
                      <m:t>]</m:t>
                    </m:r>
                  </m:oMath>
                </a14:m>
                <a:r>
                  <a:rPr lang="zh-CN" altLang="zh-CN" sz="1600" dirty="0">
                    <a:solidFill>
                      <a:srgbClr val="000000"/>
                    </a:solidFill>
                    <a:latin typeface="Times New Roman" panose="02020603050405020304" pitchFamily="18" charset="0"/>
                    <a:ea typeface="楷体_GB2312"/>
                    <a:cs typeface="Times New Roman" panose="02020603050405020304" pitchFamily="18" charset="0"/>
                  </a:rPr>
                  <a:t>的独立同分布随机变量的样本，根据</a:t>
                </a:r>
                <a:r>
                  <a:rPr lang="zh-CN" altLang="zh-CN" sz="1600" b="1" dirty="0">
                    <a:solidFill>
                      <a:srgbClr val="7030A0"/>
                    </a:solidFill>
                    <a:latin typeface="Times New Roman" panose="02020603050405020304" pitchFamily="18" charset="0"/>
                    <a:ea typeface="楷体_GB2312"/>
                    <a:cs typeface="Times New Roman" panose="02020603050405020304" pitchFamily="18" charset="0"/>
                  </a:rPr>
                  <a:t>霍夫丁不等式</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a:t>
                </a:r>
                <a:r>
                  <a:rPr lang="en-US" altLang="zh-CN" sz="1600" dirty="0" err="1">
                    <a:solidFill>
                      <a:srgbClr val="000000"/>
                    </a:solidFill>
                    <a:latin typeface="Times New Roman" panose="02020603050405020304" pitchFamily="18" charset="0"/>
                    <a:ea typeface="楷体_GB2312"/>
                    <a:cs typeface="Times New Roman" panose="02020603050405020304" pitchFamily="18" charset="0"/>
                  </a:rPr>
                  <a:t>Hoeffding’s</a:t>
                </a:r>
                <a:r>
                  <a:rPr lang="en-US" altLang="zh-CN" sz="1600" dirty="0">
                    <a:solidFill>
                      <a:srgbClr val="000000"/>
                    </a:solidFill>
                    <a:latin typeface="Times New Roman" panose="02020603050405020304" pitchFamily="18" charset="0"/>
                    <a:ea typeface="楷体_GB2312"/>
                    <a:cs typeface="Times New Roman" panose="02020603050405020304" pitchFamily="18" charset="0"/>
                  </a:rPr>
                  <a:t> inequality</a:t>
                </a:r>
                <a:r>
                  <a:rPr lang="zh-CN" altLang="zh-CN" sz="1600" dirty="0">
                    <a:solidFill>
                      <a:srgbClr val="000000"/>
                    </a:solidFill>
                    <a:latin typeface="Times New Roman" panose="02020603050405020304" pitchFamily="18" charset="0"/>
                    <a:ea typeface="楷体_GB2312"/>
                    <a:cs typeface="Times New Roman" panose="02020603050405020304" pitchFamily="18" charset="0"/>
                  </a:rPr>
                  <a:t>），有如下公式存在：</a:t>
                </a:r>
                <a:endParaRPr lang="zh-CN" altLang="zh-CN" sz="1600" dirty="0">
                  <a:solidFill>
                    <a:srgbClr val="000000"/>
                  </a:solidFill>
                  <a:latin typeface="Times New Roman" panose="02020603050405020304" pitchFamily="18" charset="0"/>
                  <a:ea typeface="楷体_GB2312"/>
                  <a:cs typeface="Times New Roman" panose="02020603050405020304" pitchFamily="18" charset="0"/>
                </a:endParaRPr>
              </a:p>
              <a:p>
                <a:pPr indent="266700" algn="ctr">
                  <a:spcAft>
                    <a:spcPts val="0"/>
                  </a:spcAft>
                </a:pPr>
                <a14:m>
                  <m:oMathPara xmlns:m="http://schemas.openxmlformats.org/officeDocument/2006/math">
                    <m:oMathParaPr>
                      <m:jc m:val="centerGroup"/>
                    </m:oMathParaPr>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b>
                              </m:sSub>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𝛿</m:t>
                          </m:r>
                        </m:e>
                      </m:d>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sub>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d>
                            </m:sub>
                          </m:sSub>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𝛿</m:t>
                              </m:r>
                            </m:e>
                            <m: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p>
                          </m:sSup>
                        </m:sup>
                      </m:sSup>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en-US"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这个不等式的含义是第</a:t>
                </a:r>
                <a14:m>
                  <m:oMath xmlns:m="http://schemas.openxmlformats.org/officeDocument/2006/math">
                    <m:r>
                      <a:rPr lang="en-US" altLang="zh-CN" sz="1600" i="1" kern="0">
                        <a:solidFill>
                          <a:srgbClr val="000000"/>
                        </a:solidFill>
                        <a:latin typeface="Cambria Math" panose="02040503050406030204" pitchFamily="18" charset="0"/>
                        <a:ea typeface="楷体_GB2312"/>
                        <a:cs typeface="Times New Roman" panose="02020603050405020304" pitchFamily="18" charset="0"/>
                      </a:rPr>
                      <m:t>𝑖</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个动作的奖励期望</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大于</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b>
                        </m:sSub>
                      </m:sub>
                    </m:s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之和的概率不超过</a:t>
                </a:r>
                <a14:m>
                  <m:oMath xmlns:m="http://schemas.openxmlformats.org/officeDocument/2006/math">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b>
                        </m:sSub>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sup>
                    </m:sSup>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因此只需找到一个</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使得上述不等式右侧足够小，即可认为</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b>
                        </m:sSub>
                      </m:sub>
                    </m:s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是</a:t>
                </a:r>
                <a14:m>
                  <m:oMath xmlns:m="http://schemas.openxmlformats.org/officeDocument/2006/math">
                    <m:sSub>
                      <m:sSubPr>
                        <m:ctrlPr>
                          <a:rPr lang="zh-CN" altLang="zh-CN" sz="16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0">
                            <a:solidFill>
                              <a:srgbClr val="000000"/>
                            </a:solidFill>
                            <a:latin typeface="Cambria Math" panose="02040503050406030204" pitchFamily="18" charset="0"/>
                            <a:ea typeface="楷体_GB2312"/>
                            <a:cs typeface="Times New Roman" panose="02020603050405020304" pitchFamily="18" charset="0"/>
                          </a:rPr>
                          <m:t>𝜇</m:t>
                        </m:r>
                      </m:e>
                      <m:sub>
                        <m:r>
                          <a:rPr lang="en-US" altLang="zh-CN" sz="1600" i="1" kern="0">
                            <a:solidFill>
                              <a:srgbClr val="000000"/>
                            </a:solidFill>
                            <a:latin typeface="Cambria Math" panose="02040503050406030204" pitchFamily="18" charset="0"/>
                            <a:ea typeface="楷体_GB2312"/>
                            <a:cs typeface="Times New Roman" panose="02020603050405020304" pitchFamily="18" charset="0"/>
                          </a:rPr>
                          <m:t>𝑖</m:t>
                        </m:r>
                      </m:sub>
                    </m:sSub>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的一个上界</a:t>
                </a:r>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这里可找到一个随时间增长快速趋近于</a:t>
                </a:r>
                <a:r>
                  <a:rPr lang="en-US" altLang="zh-CN" sz="1600" kern="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的函数</a:t>
                </a:r>
                <a14:m>
                  <m:oMath xmlns:m="http://schemas.openxmlformats.org/officeDocument/2006/math">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sup>
                    </m:sSup>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令</a:t>
                </a:r>
                <a14:m>
                  <m:oMath xmlns:m="http://schemas.openxmlformats.org/officeDocument/2006/math">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b>
                        </m:sSub>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sup>
                    </m:s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sup>
                    </m:sSup>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则</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𝛿</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func>
                              <m:func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ln</m:t>
                                </m:r>
                              </m:fName>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b>
                            </m:sSub>
                          </m:den>
                        </m:f>
                      </m:e>
                    </m:rad>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因此</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的上界为</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b>
                        </m:sSub>
                      </m:sub>
                    </m:s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func>
                              <m:func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ln</m:t>
                                </m:r>
                              </m:fName>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b>
                            </m:sSub>
                          </m:den>
                        </m:f>
                      </m:e>
                    </m:rad>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当然，要选择一个随着</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取值增大而收敛到</a:t>
                </a:r>
                <a:r>
                  <a:rPr lang="en-US" altLang="zh-CN" sz="1600" kern="0" dirty="0">
                    <a:solidFill>
                      <a:srgbClr val="000000"/>
                    </a:solidFill>
                    <a:latin typeface="Times New Roman" panose="02020603050405020304" pitchFamily="18" charset="0"/>
                    <a:ea typeface="楷体_GB2312"/>
                    <a:cs typeface="Times New Roman" panose="02020603050405020304" pitchFamily="18" charset="0"/>
                  </a:rPr>
                  <a:t>0</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的函数，未必一定</a:t>
                </a:r>
                <a14:m>
                  <m:oMath xmlns:m="http://schemas.openxmlformats.org/officeDocument/2006/math">
                    <m:r>
                      <a:rPr lang="zh-CN" altLang="zh-CN" sz="1600" kern="0">
                        <a:solidFill>
                          <a:srgbClr val="000000"/>
                        </a:solidFill>
                        <a:latin typeface="Cambria Math" panose="02040503050406030204" pitchFamily="18" charset="0"/>
                        <a:ea typeface="楷体_GB2312"/>
                        <a:cs typeface="Times New Roman" panose="02020603050405020304" pitchFamily="18" charset="0"/>
                      </a:rPr>
                      <m:t>要选</m:t>
                    </m:r>
                    <m:sSup>
                      <m:sSup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sup>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sup>
                    </m:sSup>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如果换成关于</a:t>
                </a:r>
                <a14:m>
                  <m:oMath xmlns:m="http://schemas.openxmlformats.org/officeDocument/2006/math">
                    <m:r>
                      <a:rPr lang="en-US" altLang="zh-CN" sz="1600" i="1" kern="0">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的其它幂函数，结果将会和当前</a:t>
                </a:r>
                <a14:m>
                  <m:oMath xmlns:m="http://schemas.openxmlformats.org/officeDocument/2006/math">
                    <m:r>
                      <a:rPr lang="en-US" altLang="zh-CN" sz="1600" i="1" kern="0">
                        <a:solidFill>
                          <a:srgbClr val="000000"/>
                        </a:solidFill>
                        <a:latin typeface="Cambria Math" panose="02040503050406030204" pitchFamily="18" charset="0"/>
                        <a:ea typeface="楷体_GB2312"/>
                        <a:cs typeface="Times New Roman" panose="02020603050405020304" pitchFamily="18" charset="0"/>
                      </a:rPr>
                      <m:t>𝛿</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取值相差一个常数系数，因此奖励期望的上界也可以写成</a:t>
                </a:r>
                <a14:m>
                  <m:oMath xmlns:m="http://schemas.openxmlformats.org/officeDocument/2006/math">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b>
                        </m:sSub>
                      </m:sub>
                    </m:s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𝐶</m:t>
                    </m:r>
                    <m:rad>
                      <m:radPr>
                        <m:degHide m:val="on"/>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func>
                              <m:func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6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ln</m:t>
                                </m:r>
                              </m:fName>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lang="zh-CN" altLang="zh-CN" sz="16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b>
                            </m:sSub>
                          </m:den>
                        </m:f>
                      </m:e>
                    </m:rad>
                  </m:oMath>
                </a14:m>
                <a:r>
                  <a:rPr lang="zh-CN" altLang="zh-CN" sz="16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a:rPr lang="en-US" altLang="zh-CN" sz="16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𝐶</m:t>
                    </m:r>
                  </m:oMath>
                </a14:m>
                <a:r>
                  <a:rPr lang="zh-CN" altLang="zh-CN" sz="1600" kern="0" dirty="0">
                    <a:solidFill>
                      <a:srgbClr val="000000"/>
                    </a:solidFill>
                    <a:latin typeface="Times New Roman" panose="02020603050405020304" pitchFamily="18" charset="0"/>
                    <a:ea typeface="楷体_GB2312"/>
                    <a:cs typeface="Times New Roman" panose="02020603050405020304" pitchFamily="18" charset="0"/>
                  </a:rPr>
                  <a:t>是一个预先指定的超参数，可以理解为用来调节探索和利用两者权重的因子。</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1016737" y="1656863"/>
                <a:ext cx="10627847" cy="4153535"/>
              </a:xfrm>
              <a:prstGeom prst="rect">
                <a:avLst/>
              </a:prstGeom>
              <a:blipFill rotWithShape="1">
                <a:blip r:embed="rId1"/>
                <a:stretch>
                  <a:fillRect l="-1" t="-4" r="6" b="4"/>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r>
                <a:rPr lang="zh-CN" altLang="en-US"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微软雅黑" panose="020B0503020204020204" pitchFamily="34" charset="-122"/>
                  <a:ea typeface="微软雅黑" panose="020B0503020204020204" pitchFamily="34" charset="-122"/>
                </a:rPr>
                <a:t>上限置信区间算法</a:t>
              </a:r>
              <a:r>
                <a:rPr lang="zh-CN" altLang="en-US" dirty="0">
                  <a:latin typeface="微软雅黑" panose="020B0503020204020204" pitchFamily="34" charset="-122"/>
                  <a:ea typeface="微软雅黑" panose="020B0503020204020204" pitchFamily="34" charset="-122"/>
                </a:rPr>
                <a:t>策略</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矩形 5"/>
              <p:cNvSpPr/>
              <p:nvPr/>
            </p:nvSpPr>
            <p:spPr>
              <a:xfrm>
                <a:off x="1627564" y="2723147"/>
                <a:ext cx="8846288" cy="1187697"/>
              </a:xfrm>
              <a:prstGeom prst="rect">
                <a:avLst/>
              </a:prstGeom>
              <a:solidFill>
                <a:srgbClr val="01717E">
                  <a:alpha val="25000"/>
                </a:srgbClr>
              </a:solidFill>
            </p:spPr>
            <p:txBody>
              <a:bodyPr wrap="square">
                <a:spAutoFit/>
              </a:bodyPr>
              <a:lstStyle/>
              <a:p>
                <a:pPr indent="266700" algn="just">
                  <a:spcAft>
                    <a:spcPts val="0"/>
                  </a:spcAft>
                </a:pPr>
                <a14:m>
                  <m:oMathPara xmlns:m="http://schemas.openxmlformats.org/officeDocument/2006/math">
                    <m:oMathParaPr>
                      <m:jc m:val="centerGroup"/>
                    </m:oMathParaPr>
                    <m:oMath xmlns:m="http://schemas.openxmlformats.org/officeDocument/2006/math">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𝑙</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argmax</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acc>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b>
                          </m:sSub>
                        </m:sub>
                      </m:s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𝐶</m:t>
                      </m:r>
                      <m:rad>
                        <m:radPr>
                          <m:degHide m:val="on"/>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func>
                                <m:func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e>
                              </m:func>
                            </m:num>
                            <m:den>
                              <m:sSub>
                                <m:sSubPr>
                                  <m:ctrlPr>
                                    <a:rPr lang="zh-CN" altLang="zh-CN"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sub>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b>
                              </m:sSub>
                            </m:den>
                          </m:f>
                        </m:e>
                      </m:rad>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1627564" y="2723147"/>
                <a:ext cx="8846288" cy="1187697"/>
              </a:xfrm>
              <a:prstGeom prst="rect">
                <a:avLst/>
              </a:prstGeom>
              <a:blipFill rotWithShape="1">
                <a:blip r:embed="rId1"/>
                <a:stretch>
                  <a:fillRect l="-1" t="-22" r="2"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1390764" y="4041299"/>
                <a:ext cx="9932465" cy="2062616"/>
              </a:xfrm>
              <a:prstGeom prst="rect">
                <a:avLst/>
              </a:prstGeom>
            </p:spPr>
            <p:txBody>
              <a:bodyPr wrap="square">
                <a:spAutoFit/>
              </a:bodyPr>
              <a:lstStyle/>
              <a:p>
                <a:pPr algn="ctr">
                  <a:lnSpc>
                    <a:spcPct val="150000"/>
                  </a:lnSpc>
                </a:pPr>
                <a:r>
                  <a:rPr lang="zh-CN" altLang="zh-CN" kern="0" dirty="0">
                    <a:solidFill>
                      <a:srgbClr val="000000"/>
                    </a:solidFill>
                    <a:latin typeface="Times New Roman" panose="02020603050405020304" pitchFamily="18" charset="0"/>
                    <a:ea typeface="楷体_GB2312"/>
                    <a:cs typeface="Times New Roman" panose="02020603050405020304" pitchFamily="18" charset="0"/>
                  </a:rPr>
                  <a:t>文献证明了：</a:t>
                </a:r>
                <a:r>
                  <a:rPr lang="en-US" altLang="zh-CN" kern="0"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kern="0" dirty="0">
                    <a:solidFill>
                      <a:srgbClr val="000000"/>
                    </a:solidFill>
                    <a:latin typeface="Times New Roman" panose="02020603050405020304" pitchFamily="18" charset="0"/>
                    <a:ea typeface="楷体_GB2312"/>
                    <a:cs typeface="Times New Roman" panose="02020603050405020304" pitchFamily="18" charset="0"/>
                  </a:rPr>
                  <a:t>算法在经过</a:t>
                </a:r>
                <a14:m>
                  <m:oMath xmlns:m="http://schemas.openxmlformats.org/officeDocument/2006/math">
                    <m:r>
                      <a:rPr lang="en-US" altLang="zh-CN" i="1" kern="0">
                        <a:solidFill>
                          <a:srgbClr val="000000"/>
                        </a:solidFill>
                        <a:latin typeface="Cambria Math" panose="02040503050406030204" pitchFamily="18" charset="0"/>
                        <a:ea typeface="楷体_GB2312"/>
                        <a:cs typeface="Times New Roman" panose="02020603050405020304" pitchFamily="18" charset="0"/>
                      </a:rPr>
                      <m:t>𝑇</m:t>
                    </m:r>
                  </m:oMath>
                </a14:m>
                <a:r>
                  <a:rPr lang="zh-CN" altLang="zh-CN" kern="0" dirty="0">
                    <a:solidFill>
                      <a:srgbClr val="000000"/>
                    </a:solidFill>
                    <a:latin typeface="Times New Roman" panose="02020603050405020304" pitchFamily="18" charset="0"/>
                    <a:ea typeface="楷体_GB2312"/>
                    <a:cs typeface="Times New Roman" panose="02020603050405020304" pitchFamily="18" charset="0"/>
                  </a:rPr>
                  <a:t>次测试后，悔值函数的期望上界为</a:t>
                </a:r>
                <a14:m>
                  <m:oMath xmlns:m="http://schemas.openxmlformats.org/officeDocument/2006/math">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𝑂</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𝐾</m:t>
                        </m:r>
                        <m:func>
                          <m:func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2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e>
                        </m:func>
                      </m:num>
                      <m:den>
                        <m:r>
                          <m:rPr>
                            <m:sty m:val="p"/>
                          </m:rPr>
                          <a:rPr lang="en-US" altLang="zh-CN" sz="2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Δ</m:t>
                        </m:r>
                      </m:den>
                    </m:f>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2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pPr>
                <a:r>
                  <a:rPr lang="zh-CN" altLang="zh-CN" kern="0"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r>
                      <m:rPr>
                        <m:sty m:val="p"/>
                      </m:rPr>
                      <a:rPr lang="en-US" altLang="zh-CN" sz="2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Δ</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2400"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min</m:t>
                            </m:r>
                          </m:e>
                          <m:lim>
                            <m:eqArr>
                              <m:eqArr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sSup>
                                  <m:sSup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p>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e>
                            </m:eqArr>
                          </m:lim>
                        </m:limLow>
                      </m:fName>
                      <m:e>
                        <m:sSup>
                          <m:sSup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p>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𝜇</m:t>
                            </m:r>
                          </m:e>
                          <m:sub>
                            <m:r>
                              <a:rPr lang="en-US" altLang="zh-CN" sz="2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func>
                  </m:oMath>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1390764" y="4041299"/>
                <a:ext cx="9932465" cy="2062616"/>
              </a:xfrm>
              <a:prstGeom prst="rect">
                <a:avLst/>
              </a:prstGeom>
              <a:blipFill rotWithShape="1">
                <a:blip r:embed="rId2"/>
                <a:stretch>
                  <a:fillRect l="-1" t="-8" r="5" b="1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1292206" y="1530253"/>
                <a:ext cx="9001638" cy="912045"/>
              </a:xfrm>
              <a:prstGeom prst="rect">
                <a:avLst/>
              </a:prstGeom>
            </p:spPr>
            <p:txBody>
              <a:bodyPr wrap="square">
                <a:spAutoFit/>
              </a:bodyPr>
              <a:lstStyle/>
              <a:p>
                <a:pPr indent="266700" algn="ctr">
                  <a:lnSpc>
                    <a:spcPct val="150000"/>
                  </a:lnSpc>
                  <a:spcAft>
                    <a:spcPts val="0"/>
                  </a:spcAft>
                </a:pPr>
                <a:r>
                  <a:rPr lang="en-US" altLang="zh-CN" dirty="0">
                    <a:solidFill>
                      <a:srgbClr val="000000"/>
                    </a:solidFill>
                    <a:latin typeface="Times New Roman" panose="02020603050405020304" pitchFamily="18" charset="0"/>
                    <a:ea typeface="楷体_GB2312"/>
                    <a:cs typeface="Times New Roman" panose="02020603050405020304" pitchFamily="18" charset="0"/>
                  </a:rPr>
                  <a:t>UCB1</a:t>
                </a:r>
                <a:r>
                  <a:rPr lang="zh-CN" altLang="zh-CN" dirty="0">
                    <a:solidFill>
                      <a:srgbClr val="000000"/>
                    </a:solidFill>
                    <a:latin typeface="Times New Roman" panose="02020603050405020304" pitchFamily="18" charset="0"/>
                    <a:ea typeface="楷体_GB2312"/>
                    <a:cs typeface="Times New Roman" panose="02020603050405020304" pitchFamily="18" charset="0"/>
                  </a:rPr>
                  <a:t>算法的策略可以描述为，在第</a:t>
                </a:r>
                <a14:m>
                  <m:oMath xmlns:m="http://schemas.openxmlformats.org/officeDocument/2006/math">
                    <m:r>
                      <a:rPr lang="en-US" altLang="zh-CN" i="1">
                        <a:solidFill>
                          <a:srgbClr val="000000"/>
                        </a:solidFill>
                        <a:latin typeface="Cambria Math" panose="02040503050406030204" pitchFamily="18" charset="0"/>
                        <a:ea typeface="楷体_GB2312"/>
                        <a:cs typeface="Times New Roman" panose="02020603050405020304" pitchFamily="18" charset="0"/>
                      </a:rPr>
                      <m:t>𝑡</m:t>
                    </m:r>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次时选择使得上述不等式右侧足够小的动作</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𝑎</m:t>
                        </m:r>
                      </m:e>
                      <m:sub>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𝑙</m:t>
                            </m:r>
                          </m:e>
                          <m:sub>
                            <m:r>
                              <a:rPr lang="en-US" altLang="zh-CN" i="1">
                                <a:solidFill>
                                  <a:srgbClr val="000000"/>
                                </a:solidFill>
                                <a:latin typeface="Cambria Math" panose="02040503050406030204" pitchFamily="18" charset="0"/>
                                <a:ea typeface="楷体_GB2312"/>
                                <a:cs typeface="Times New Roman" panose="02020603050405020304" pitchFamily="18" charset="0"/>
                              </a:rPr>
                              <m:t>𝑡</m:t>
                            </m:r>
                          </m:sub>
                        </m:sSub>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楷体_GB2312"/>
                            <a:cs typeface="Times New Roman" panose="02020603050405020304" pitchFamily="18" charset="0"/>
                          </a:rPr>
                          <m:t>𝑙</m:t>
                        </m:r>
                      </m:e>
                      <m:sub>
                        <m:r>
                          <a:rPr lang="en-US" altLang="zh-CN" i="1">
                            <a:solidFill>
                              <a:srgbClr val="000000"/>
                            </a:solidFill>
                            <a:latin typeface="Cambria Math" panose="02040503050406030204" pitchFamily="18" charset="0"/>
                            <a:ea typeface="楷体_GB2312"/>
                            <a:cs typeface="Times New Roman" panose="02020603050405020304" pitchFamily="18" charset="0"/>
                          </a:rPr>
                          <m:t>𝑡</m:t>
                        </m:r>
                      </m:sub>
                    </m:sSub>
                  </m:oMath>
                </a14:m>
                <a:r>
                  <a:rPr lang="zh-CN" altLang="zh-CN" dirty="0">
                    <a:solidFill>
                      <a:srgbClr val="000000"/>
                    </a:solidFill>
                    <a:latin typeface="Times New Roman" panose="02020603050405020304" pitchFamily="18" charset="0"/>
                    <a:ea typeface="楷体_GB2312"/>
                    <a:cs typeface="Times New Roman" panose="02020603050405020304" pitchFamily="18" charset="0"/>
                  </a:rPr>
                  <a:t>由如下式子计算得到：</a:t>
                </a:r>
                <a:endParaRPr lang="zh-CN" altLang="zh-CN"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1292206" y="1530253"/>
                <a:ext cx="9001638" cy="912045"/>
              </a:xfrm>
              <a:prstGeom prst="rect">
                <a:avLst/>
              </a:prstGeom>
              <a:blipFill rotWithShape="1">
                <a:blip r:embed="rId3"/>
                <a:stretch>
                  <a:fillRect l="-7" t="-59" r="5" b="-1174"/>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7" name="矩形 6"/>
          <p:cNvSpPr/>
          <p:nvPr/>
        </p:nvSpPr>
        <p:spPr>
          <a:xfrm>
            <a:off x="852473" y="1321506"/>
            <a:ext cx="10306397" cy="4850174"/>
          </a:xfrm>
          <a:prstGeom prst="rect">
            <a:avLst/>
          </a:prstGeom>
        </p:spPr>
        <p:txBody>
          <a:bodyPr wrap="square">
            <a:spAutoFit/>
          </a:bodyPr>
          <a:lstStyle/>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无论是一般搜索问题，还是对抗搜索问题，在问题特别复杂时，搜索树可能会变得十分巨大，以至于搜索算法很难在短时间内完全探索整棵搜索树。</a:t>
            </a:r>
            <a:endPar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为了解决这个问题，前面章节分别探讨了如何利用辅助信息来找到高效的结点扩展顺序以及介绍了可减少不必要扩展的结点数量的</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alpha-beta</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剪枝算法。</a:t>
            </a:r>
            <a:endPar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不难发现，对搜索算法进行优化以提高搜索效率基本上是在解决如下两个问题：优先扩展哪些结点以及放弃扩展哪些结点，综合来看也可以概括为如何高效地扩展搜索树。</a:t>
            </a:r>
            <a:endPar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如果将目标稍微降低，改为求解一个近似最优解，则上述问题可以看成是如下探索性问题：算法从根结点开始 ，每一步动作为选择（在非叶子结点）或扩展（在叶子结点）一个孩子结点。可以用执行该动作后所收获奖励来判断该动作优劣。奖励可以根据从当前结点出发到达目标路径的代价或游戏终局分数来定义。算法会倾向于扩展获得奖励较高的结点。</a:t>
            </a:r>
            <a:endPar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算法事先不知道每个结点将会得到怎样的代价（或终局分数）分布，只能通过采样式探索来得到计算奖励的样本。由于这个算法利用蒙特卡洛法通过采样来估计每个结点的价值，因此它被称为</a:t>
            </a:r>
            <a:r>
              <a:rPr lang="zh-CN" altLang="zh-CN" sz="16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蒙特卡洛树搜索</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Monte-Carlo Tree Search</a:t>
            </a:r>
            <a:r>
              <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）算法。</a:t>
            </a:r>
            <a:endParaRPr lang="zh-CN" altLang="zh-CN" sz="16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11" name="矩形: 圆角 6"/>
          <p:cNvSpPr/>
          <p:nvPr/>
        </p:nvSpPr>
        <p:spPr>
          <a:xfrm>
            <a:off x="258863" y="1532873"/>
            <a:ext cx="5381709" cy="4840676"/>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258863" y="1716412"/>
            <a:ext cx="5237940" cy="4559325"/>
          </a:xfrm>
          <a:prstGeom prst="rect">
            <a:avLst/>
          </a:prstGeom>
        </p:spPr>
        <p:txBody>
          <a:bodyPr wrap="square">
            <a:spAutoFit/>
          </a:bodyPr>
          <a:lstStyle/>
          <a:p>
            <a:pPr marL="342900" indent="-342900">
              <a:lnSpc>
                <a:spcPct val="150000"/>
              </a:lnSpc>
              <a:buClr>
                <a:schemeClr val="bg1"/>
              </a:buClr>
              <a:buSzPct val="80000"/>
              <a:buFont typeface="Wingdings" panose="05000000000000000000" pitchFamily="2" charset="2"/>
              <a:buChar char="u"/>
            </a:pP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选择（</a:t>
            </a:r>
            <a:r>
              <a:rPr lang="en-US"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selection</a:t>
            </a: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：选择指算法从搜索树的根结点开始，向下递归选择子结点，直至到达叶子结点或者到达尚未被完全扩展的的结点</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所示。这个向下递归选择过程可由</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UCB1</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算法来实现，在递归选择过程中记录下每个结点被选择次数和每个结点得到的奖励均值。</a:t>
            </a:r>
            <a:endPar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扩展（</a:t>
            </a:r>
            <a:r>
              <a:rPr lang="en-US"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expansion</a:t>
            </a: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：如果结点</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L </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不是一个终止结点（或对抗搜索的终局结点），则随机扩展它的一个未被扩展过的后继结点</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，如图</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(b)</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所示。</a:t>
            </a:r>
            <a:endPar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模拟（</a:t>
            </a:r>
            <a:r>
              <a:rPr lang="en-US"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simulation</a:t>
            </a: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：从结点</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出发，模拟扩展搜索树，直到找到一个终止结点，如图</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(c)</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所示。模拟过程使用的策略和采用</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UCB1</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算法实现的选择过程并不相同，前者通常会使用比较简单的策略，例如使用随机策略。</a:t>
            </a:r>
            <a:endPar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chemeClr val="bg1"/>
              </a:buClr>
              <a:buSzPct val="80000"/>
              <a:buFont typeface="Wingdings" panose="05000000000000000000" pitchFamily="2" charset="2"/>
              <a:buChar char="u"/>
            </a:pP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反向传播（</a:t>
            </a:r>
            <a:r>
              <a:rPr lang="en-US"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Back Propagation</a:t>
            </a:r>
            <a:r>
              <a:rPr lang="zh-CN" altLang="zh-CN" sz="13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：用模拟所得结果（终止结点的代价或游戏终局分数）回溯更新模拟路径中</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以上（含</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）结点的奖励均值和被访问次数，如图</a:t>
            </a:r>
            <a:r>
              <a:rPr lang="en-US"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 (d)</a:t>
            </a:r>
            <a:r>
              <a:rPr lang="zh-CN" altLang="zh-CN" sz="13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所示</a:t>
            </a:r>
            <a:r>
              <a:rPr lang="zh-CN" altLang="zh-CN" sz="1300" dirty="0"/>
              <a:t>。</a:t>
            </a:r>
            <a:endParaRPr lang="zh-CN" altLang="zh-CN" sz="1300" dirty="0"/>
          </a:p>
        </p:txBody>
      </p:sp>
      <p:pic>
        <p:nvPicPr>
          <p:cNvPr id="6" name="图片 5"/>
          <p:cNvPicPr>
            <a:picLocks noChangeAspect="1"/>
          </p:cNvPicPr>
          <p:nvPr/>
        </p:nvPicPr>
        <p:blipFill>
          <a:blip r:embed="rId1"/>
          <a:stretch>
            <a:fillRect/>
          </a:stretch>
        </p:blipFill>
        <p:spPr>
          <a:xfrm>
            <a:off x="6592030" y="1797977"/>
            <a:ext cx="4632563" cy="416581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6" name="矩形 5"/>
          <p:cNvSpPr/>
          <p:nvPr/>
        </p:nvSpPr>
        <p:spPr>
          <a:xfrm>
            <a:off x="6087141" y="5061703"/>
            <a:ext cx="6096000" cy="307777"/>
          </a:xfrm>
          <a:prstGeom prst="rect">
            <a:avLst/>
          </a:prstGeom>
        </p:spPr>
        <p:txBody>
          <a:bodyPr>
            <a:spAutoFit/>
          </a:bodyPr>
          <a:lstStyle/>
          <a:p>
            <a:pPr algn="ctr"/>
            <a:r>
              <a:rPr lang="zh-CN" altLang="zh-CN" sz="1400" b="1" dirty="0">
                <a:latin typeface="Times New Roman" panose="02020603050405020304" pitchFamily="18" charset="0"/>
                <a:ea typeface="楷体_GB2312"/>
                <a:cs typeface="Times New Roman" panose="02020603050405020304" pitchFamily="18" charset="0"/>
              </a:rPr>
              <a:t>蒙特卡洛树搜索算法。结点中数字代表总收益分数</a:t>
            </a:r>
            <a:r>
              <a:rPr lang="en-US" altLang="zh-CN" sz="1400" b="1" dirty="0">
                <a:latin typeface="Times New Roman" panose="02020603050405020304" pitchFamily="18" charset="0"/>
                <a:ea typeface="楷体_GB2312"/>
              </a:rPr>
              <a:t>/</a:t>
            </a:r>
            <a:r>
              <a:rPr lang="zh-CN" altLang="zh-CN" sz="1400" b="1" dirty="0">
                <a:latin typeface="Times New Roman" panose="02020603050405020304" pitchFamily="18" charset="0"/>
                <a:ea typeface="楷体_GB2312"/>
                <a:cs typeface="Times New Roman" panose="02020603050405020304" pitchFamily="18" charset="0"/>
              </a:rPr>
              <a:t>被访问次数</a:t>
            </a:r>
            <a:endParaRPr lang="zh-CN" altLang="en-US" sz="1400" dirty="0"/>
          </a:p>
        </p:txBody>
      </p:sp>
      <mc:AlternateContent xmlns:mc="http://schemas.openxmlformats.org/markup-compatibility/2006">
        <mc:Choice xmlns:a14="http://schemas.microsoft.com/office/drawing/2010/main" Requires="a14">
          <p:sp>
            <p:nvSpPr>
              <p:cNvPr id="7" name="矩形 6"/>
              <p:cNvSpPr/>
              <p:nvPr/>
            </p:nvSpPr>
            <p:spPr>
              <a:xfrm>
                <a:off x="707237" y="1688432"/>
                <a:ext cx="5060926" cy="4569777"/>
              </a:xfrm>
              <a:prstGeom prst="rect">
                <a:avLst/>
              </a:prstGeom>
            </p:spPr>
            <p:txBody>
              <a:bodyPr wrap="square">
                <a:spAutoFit/>
              </a:bodyPr>
              <a:lstStyle/>
              <a:p>
                <a:pPr indent="266700" algn="just">
                  <a:lnSpc>
                    <a:spcPct val="150000"/>
                  </a:lnSpc>
                  <a:spcAft>
                    <a:spcPts val="0"/>
                  </a:spcAft>
                </a:pP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Minimax</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算法为基础的蒙特卡洛树搜索算法也被称为上限置信区间树搜索（</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Upper Confidence Bounds for Trees, UCT</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）算法。图</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3.21</a:t>
                </a:r>
                <a:r>
                  <a:rPr lang="zh-CN"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展示了蒙特卡洛树搜索的一次迭代中四个完整步骤，其中结点中数字记录了经过该结点所得收益分数之和（左侧数字）和访问该结点的次数（右侧数字）。</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spcAft>
                    <a:spcPts val="0"/>
                  </a:spcAft>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在图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(a)</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中，搜索树中已经有三个结点，注意此时根结点的分数之和为负数，这是用蒙特卡洛树搜索求解对抗搜索问题时的特殊措施，原因我们将在讨论反向传播步骤时提到。此时分别计算第二层结点的</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UCB</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值：左侧结点为</a:t>
                </a:r>
                <a14:m>
                  <m:oMath xmlns:m="http://schemas.openxmlformats.org/officeDocument/2006/math">
                    <m:f>
                      <m:fPr>
                        <m:ctrlPr>
                          <a:rPr lang="zh-CN" altLang="zh-CN" sz="1400" i="1">
                            <a:latin typeface="Cambria Math" panose="02040503050406030204" pitchFamily="18" charset="0"/>
                          </a:rPr>
                        </m:ctrlPr>
                      </m:fPr>
                      <m:num>
                        <m:r>
                          <a:rPr lang="en-US" altLang="zh-CN" sz="1400" i="1">
                            <a:latin typeface="Cambria Math" panose="02040503050406030204" pitchFamily="18" charset="0"/>
                          </a:rPr>
                          <m:t>10</m:t>
                        </m:r>
                      </m:num>
                      <m:den>
                        <m:r>
                          <a:rPr lang="en-US" altLang="zh-CN" sz="1400" i="1">
                            <a:latin typeface="Cambria Math" panose="02040503050406030204" pitchFamily="18" charset="0"/>
                          </a:rPr>
                          <m:t>1</m:t>
                        </m:r>
                      </m:den>
                    </m:f>
                    <m:r>
                      <a:rPr lang="en-US" altLang="zh-CN" sz="1400" i="1">
                        <a:latin typeface="Cambria Math" panose="02040503050406030204" pitchFamily="18" charset="0"/>
                      </a:rPr>
                      <m:t>+</m:t>
                    </m:r>
                    <m:rad>
                      <m:radPr>
                        <m:degHide m:val="on"/>
                        <m:ctrlPr>
                          <a:rPr lang="zh-CN" altLang="zh-CN" sz="1400" i="1">
                            <a:latin typeface="Cambria Math" panose="02040503050406030204" pitchFamily="18" charset="0"/>
                          </a:rPr>
                        </m:ctrlPr>
                      </m:radPr>
                      <m:deg/>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2</m:t>
                            </m:r>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ln</m:t>
                                </m:r>
                              </m:fName>
                              <m:e>
                                <m:r>
                                  <a:rPr lang="en-US" altLang="zh-CN" sz="1400" i="1">
                                    <a:latin typeface="Cambria Math" panose="02040503050406030204" pitchFamily="18" charset="0"/>
                                  </a:rPr>
                                  <m:t>2</m:t>
                                </m:r>
                              </m:e>
                            </m:func>
                          </m:num>
                          <m:den>
                            <m:r>
                              <a:rPr lang="en-US" altLang="zh-CN" sz="1400" i="1">
                                <a:latin typeface="Cambria Math" panose="02040503050406030204" pitchFamily="18" charset="0"/>
                              </a:rPr>
                              <m:t>1</m:t>
                            </m:r>
                          </m:den>
                        </m:f>
                      </m:e>
                    </m:rad>
                    <m:r>
                      <a:rPr lang="en-US" altLang="zh-CN" sz="1400" i="1">
                        <a:latin typeface="Cambria Math" panose="02040503050406030204" pitchFamily="18" charset="0"/>
                      </a:rPr>
                      <m:t>=</m:t>
                    </m:r>
                    <m:r>
                      <a:rPr lang="en-US" altLang="zh-CN" sz="1400" i="1">
                        <a:latin typeface="Cambria Math" panose="02040503050406030204" pitchFamily="18" charset="0"/>
                      </a:rPr>
                      <m:t>11</m:t>
                    </m:r>
                    <m:r>
                      <a:rPr lang="en-US" altLang="zh-CN" sz="1400" i="1">
                        <a:latin typeface="Cambria Math" panose="02040503050406030204" pitchFamily="18" charset="0"/>
                      </a:rPr>
                      <m:t>.</m:t>
                    </m:r>
                    <m:r>
                      <a:rPr lang="en-US" altLang="zh-CN" sz="1400" i="1">
                        <a:latin typeface="Cambria Math" panose="02040503050406030204" pitchFamily="18" charset="0"/>
                      </a:rPr>
                      <m:t>18</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，右侧结点为</a:t>
                </a:r>
                <a14:m>
                  <m:oMath xmlns:m="http://schemas.openxmlformats.org/officeDocument/2006/math">
                    <m:f>
                      <m:fPr>
                        <m:ctrlPr>
                          <a:rPr lang="zh-CN" altLang="zh-CN" sz="1400" i="1">
                            <a:latin typeface="Cambria Math" panose="02040503050406030204" pitchFamily="18" charset="0"/>
                          </a:rPr>
                        </m:ctrlPr>
                      </m:fPr>
                      <m:num>
                        <m:r>
                          <a:rPr lang="en-US" altLang="zh-CN" sz="1400" i="1">
                            <a:latin typeface="Cambria Math" panose="02040503050406030204" pitchFamily="18" charset="0"/>
                          </a:rPr>
                          <m:t>5</m:t>
                        </m:r>
                      </m:num>
                      <m:den>
                        <m:r>
                          <a:rPr lang="en-US" altLang="zh-CN" sz="1400" i="1">
                            <a:latin typeface="Cambria Math" panose="02040503050406030204" pitchFamily="18" charset="0"/>
                          </a:rPr>
                          <m:t>1</m:t>
                        </m:r>
                      </m:den>
                    </m:f>
                    <m:r>
                      <a:rPr lang="en-US" altLang="zh-CN" sz="1400" i="1">
                        <a:latin typeface="Cambria Math" panose="02040503050406030204" pitchFamily="18" charset="0"/>
                      </a:rPr>
                      <m:t>+</m:t>
                    </m:r>
                    <m:rad>
                      <m:radPr>
                        <m:degHide m:val="on"/>
                        <m:ctrlPr>
                          <a:rPr lang="zh-CN" altLang="zh-CN" sz="1400" i="1">
                            <a:latin typeface="Cambria Math" panose="02040503050406030204" pitchFamily="18" charset="0"/>
                          </a:rPr>
                        </m:ctrlPr>
                      </m:radPr>
                      <m:deg/>
                      <m:e>
                        <m:f>
                          <m:fPr>
                            <m:ctrlPr>
                              <a:rPr lang="zh-CN" altLang="zh-CN" sz="1400" i="1">
                                <a:latin typeface="Cambria Math" panose="02040503050406030204" pitchFamily="18" charset="0"/>
                              </a:rPr>
                            </m:ctrlPr>
                          </m:fPr>
                          <m:num>
                            <m:r>
                              <a:rPr lang="en-US" altLang="zh-CN" sz="1400" i="1">
                                <a:latin typeface="Cambria Math" panose="02040503050406030204" pitchFamily="18" charset="0"/>
                              </a:rPr>
                              <m:t>2</m:t>
                            </m:r>
                            <m:func>
                              <m:funcPr>
                                <m:ctrlPr>
                                  <a:rPr lang="zh-CN" altLang="zh-CN" sz="1400" i="1">
                                    <a:latin typeface="Cambria Math" panose="02040503050406030204" pitchFamily="18" charset="0"/>
                                  </a:rPr>
                                </m:ctrlPr>
                              </m:funcPr>
                              <m:fName>
                                <m:r>
                                  <m:rPr>
                                    <m:sty m:val="p"/>
                                  </m:rPr>
                                  <a:rPr lang="en-US" altLang="zh-CN" sz="1400">
                                    <a:latin typeface="Cambria Math" panose="02040503050406030204" pitchFamily="18" charset="0"/>
                                  </a:rPr>
                                  <m:t>ln</m:t>
                                </m:r>
                              </m:fName>
                              <m:e>
                                <m:r>
                                  <a:rPr lang="en-US" altLang="zh-CN" sz="1400" i="1">
                                    <a:latin typeface="Cambria Math" panose="02040503050406030204" pitchFamily="18" charset="0"/>
                                  </a:rPr>
                                  <m:t>2</m:t>
                                </m:r>
                              </m:e>
                            </m:func>
                          </m:num>
                          <m:den>
                            <m:r>
                              <a:rPr lang="en-US" altLang="zh-CN" sz="1400" i="1">
                                <a:latin typeface="Cambria Math" panose="02040503050406030204" pitchFamily="18" charset="0"/>
                              </a:rPr>
                              <m:t>1</m:t>
                            </m:r>
                          </m:den>
                        </m:f>
                      </m:e>
                    </m:rad>
                    <m:r>
                      <a:rPr lang="en-US" altLang="zh-CN" sz="1400" i="1">
                        <a:latin typeface="Cambria Math" panose="02040503050406030204" pitchFamily="18" charset="0"/>
                      </a:rPr>
                      <m:t>=</m:t>
                    </m:r>
                    <m:r>
                      <a:rPr lang="en-US" altLang="zh-CN" sz="1400" i="1">
                        <a:latin typeface="Cambria Math" panose="02040503050406030204" pitchFamily="18" charset="0"/>
                      </a:rPr>
                      <m:t>6</m:t>
                    </m:r>
                    <m:r>
                      <a:rPr lang="en-US" altLang="zh-CN" sz="1400" i="1">
                        <a:latin typeface="Cambria Math" panose="02040503050406030204" pitchFamily="18" charset="0"/>
                      </a:rPr>
                      <m:t>.</m:t>
                    </m:r>
                    <m:r>
                      <a:rPr lang="en-US" altLang="zh-CN" sz="1400" i="1">
                        <a:latin typeface="Cambria Math" panose="02040503050406030204" pitchFamily="18" charset="0"/>
                      </a:rPr>
                      <m:t>18</m:t>
                    </m:r>
                  </m:oMath>
                </a14:m>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，因此算法选择第二层左侧的结点</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，由于该结点有尚未扩展的子结点，因此选择阶段结束。</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ts val="2200"/>
                  </a:lnSpc>
                  <a:spcAft>
                    <a:spcPts val="0"/>
                  </a:spcAft>
                </a:pPr>
                <a:endParaRPr lang="zh-CN" altLang="zh-CN" sz="1400" dirty="0">
                  <a:solidFill>
                    <a:srgbClr val="000000"/>
                  </a:solidFill>
                  <a:latin typeface="Times New Roman" panose="02020603050405020304" pitchFamily="18" charset="0"/>
                  <a:ea typeface="楷体_GB2312"/>
                  <a:cs typeface="Times New Roman" panose="020206030504050203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707237" y="1688432"/>
                <a:ext cx="5060926" cy="4569777"/>
              </a:xfrm>
              <a:prstGeom prst="rect">
                <a:avLst/>
              </a:prstGeom>
              <a:blipFill rotWithShape="1">
                <a:blip r:embed="rId1"/>
                <a:stretch>
                  <a:fillRect l="-10" t="-13" r="9" b="6"/>
                </a:stretch>
              </a:blipFill>
            </p:spPr>
            <p:txBody>
              <a:bodyPr/>
              <a:lstStyle/>
              <a:p>
                <a:r>
                  <a:rPr lang="zh-CN" altLang="en-US">
                    <a:noFill/>
                  </a:rPr>
                  <a:t> </a:t>
                </a:r>
              </a:p>
            </p:txBody>
          </p:sp>
        </mc:Fallback>
      </mc:AlternateContent>
      <p:pic>
        <p:nvPicPr>
          <p:cNvPr id="8" name="图片 7"/>
          <p:cNvPicPr>
            <a:picLocks noChangeAspect="1"/>
          </p:cNvPicPr>
          <p:nvPr/>
        </p:nvPicPr>
        <p:blipFill>
          <a:blip r:embed="rId2"/>
          <a:stretch>
            <a:fillRect/>
          </a:stretch>
        </p:blipFill>
        <p:spPr>
          <a:xfrm>
            <a:off x="6671216" y="2328491"/>
            <a:ext cx="4813547" cy="263221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sp>
        <p:nvSpPr>
          <p:cNvPr id="6" name="矩形 5"/>
          <p:cNvSpPr/>
          <p:nvPr/>
        </p:nvSpPr>
        <p:spPr>
          <a:xfrm>
            <a:off x="6087141" y="5061703"/>
            <a:ext cx="6096000" cy="307777"/>
          </a:xfrm>
          <a:prstGeom prst="rect">
            <a:avLst/>
          </a:prstGeom>
        </p:spPr>
        <p:txBody>
          <a:bodyPr>
            <a:spAutoFit/>
          </a:bodyPr>
          <a:lstStyle/>
          <a:p>
            <a:pPr algn="ctr"/>
            <a:r>
              <a:rPr lang="zh-CN" altLang="zh-CN" sz="1400" b="1" dirty="0">
                <a:latin typeface="Times New Roman" panose="02020603050405020304" pitchFamily="18" charset="0"/>
                <a:ea typeface="楷体_GB2312"/>
                <a:cs typeface="Times New Roman" panose="02020603050405020304" pitchFamily="18" charset="0"/>
              </a:rPr>
              <a:t>蒙特卡洛树搜索算法。结点中数字代表总收益分数</a:t>
            </a:r>
            <a:r>
              <a:rPr lang="en-US" altLang="zh-CN" sz="1400" b="1" dirty="0">
                <a:latin typeface="Times New Roman" panose="02020603050405020304" pitchFamily="18" charset="0"/>
                <a:ea typeface="楷体_GB2312"/>
              </a:rPr>
              <a:t>/</a:t>
            </a:r>
            <a:r>
              <a:rPr lang="zh-CN" altLang="zh-CN" sz="1400" b="1" dirty="0">
                <a:latin typeface="Times New Roman" panose="02020603050405020304" pitchFamily="18" charset="0"/>
                <a:ea typeface="楷体_GB2312"/>
                <a:cs typeface="Times New Roman" panose="02020603050405020304" pitchFamily="18" charset="0"/>
              </a:rPr>
              <a:t>被访问次数</a:t>
            </a:r>
            <a:endParaRPr lang="zh-CN" altLang="en-US" sz="1400" dirty="0"/>
          </a:p>
        </p:txBody>
      </p:sp>
      <p:sp>
        <p:nvSpPr>
          <p:cNvPr id="7" name="矩形 6"/>
          <p:cNvSpPr/>
          <p:nvPr/>
        </p:nvSpPr>
        <p:spPr>
          <a:xfrm>
            <a:off x="606055" y="1452852"/>
            <a:ext cx="5013251" cy="4901598"/>
          </a:xfrm>
          <a:prstGeom prst="rect">
            <a:avLst/>
          </a:prstGeom>
        </p:spPr>
        <p:txBody>
          <a:bodyPr wrap="square">
            <a:spAutoFit/>
          </a:bodyPr>
          <a:lstStyle/>
          <a:p>
            <a:pPr indent="266700" algn="just">
              <a:lnSpc>
                <a:spcPct val="150000"/>
              </a:lnSpc>
              <a:spcAft>
                <a:spcPts val="0"/>
              </a:spcAft>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在图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(b)</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中，算法随机扩展了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的子结点</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，将其总分数和被访问次数均初始化为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0</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。注意，为了清晰地展示算法选择扩展的结点，图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(b)</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画出了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的其他未被扩展的子结点，并标记其</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UCB</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值为正无穷大，以表示算法下次访问到</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时必然扩展这些未被扩展的结点。图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中采用随机策略模拟游戏直至完成游戏。当游戏完成时，终局得分为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400" dirty="0">
              <a:latin typeface="Times New Roman" panose="02020603050405020304" pitchFamily="18" charset="0"/>
              <a:ea typeface="微软雅黑" panose="020B0503020204020204" pitchFamily="34" charset="-122"/>
              <a:cs typeface="Times New Roman" panose="02020603050405020304" pitchFamily="18" charset="0"/>
            </a:endParaRPr>
          </a:p>
          <a:p>
            <a:pPr indent="266700" algn="just">
              <a:lnSpc>
                <a:spcPct val="150000"/>
              </a:lnSpc>
            </a:pP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在图</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(d)</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结点的总分被更新为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，被访问次数被更新为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L</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结点的总分被更新为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13</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，被访问次数被更新为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；根结点的总分被更新为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-18</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，被访问次数被更新为</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。在更新时，会将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层结点现有总分加上终局得分分数，</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层结点现有总分减去终局得分分数。这是因为在对抗搜索中，玩家</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总是期望最小化终局得分，因此在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层选择其子结点时，其目标并非选取奖励最大化的子结点，而是选择奖励最小化的结点，为了统一使用</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UCB1</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算法求解，算法将</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MIN</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层的子结点（即</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MAX</a:t>
            </a:r>
            <a:r>
              <a:rPr lang="zh-CN" altLang="zh-CN" sz="1400" dirty="0">
                <a:latin typeface="Times New Roman" panose="02020603050405020304" pitchFamily="18" charset="0"/>
                <a:ea typeface="微软雅黑" panose="020B0503020204020204" pitchFamily="34" charset="-122"/>
                <a:cs typeface="Times New Roman" panose="02020603050405020304" pitchFamily="18" charset="0"/>
              </a:rPr>
              <a:t>层结点）的总分记为其相反数。</a:t>
            </a:r>
            <a:endParaRPr lang="zh-CN" altLang="zh-CN" sz="1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6671216" y="2328491"/>
            <a:ext cx="4813547" cy="263221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2898530" y="1366816"/>
            <a:ext cx="5507255" cy="4269233"/>
          </a:xfrm>
          <a:prstGeom prst="rect">
            <a:avLst/>
          </a:prstGeom>
        </p:spPr>
      </p:pic>
      <p:sp>
        <p:nvSpPr>
          <p:cNvPr id="8" name="矩形 7"/>
          <p:cNvSpPr/>
          <p:nvPr/>
        </p:nvSpPr>
        <p:spPr>
          <a:xfrm>
            <a:off x="3689907" y="5793268"/>
            <a:ext cx="4640703" cy="584775"/>
          </a:xfrm>
          <a:prstGeom prst="rect">
            <a:avLst/>
          </a:prstGeom>
        </p:spPr>
        <p:txBody>
          <a:bodyPr wrap="square">
            <a:spAutoFit/>
          </a:bodyPr>
          <a:lstStyle/>
          <a:p>
            <a:pPr algn="ctr">
              <a:spcAft>
                <a:spcPts val="0"/>
              </a:spcAft>
            </a:pPr>
            <a:r>
              <a:rPr lang="zh-CN" altLang="en-US" sz="1600" b="1" kern="100" dirty="0">
                <a:latin typeface="Times New Roman" panose="02020603050405020304" pitchFamily="18" charset="0"/>
                <a:ea typeface="楷体_GB2312"/>
                <a:cs typeface="Times New Roman" panose="02020603050405020304" pitchFamily="18" charset="0"/>
              </a:rPr>
              <a:t>图</a:t>
            </a:r>
            <a:r>
              <a:rPr lang="en-US" altLang="zh-CN" sz="1600" b="1" kern="100" dirty="0">
                <a:latin typeface="Times New Roman" panose="02020603050405020304" pitchFamily="18" charset="0"/>
                <a:ea typeface="楷体_GB2312"/>
                <a:cs typeface="Times New Roman" panose="02020603050405020304" pitchFamily="18" charset="0"/>
              </a:rPr>
              <a:t>3.22  </a:t>
            </a:r>
            <a:r>
              <a:rPr lang="zh-CN" altLang="zh-CN" sz="1600" b="1" kern="100" dirty="0">
                <a:latin typeface="Times New Roman" panose="02020603050405020304" pitchFamily="18" charset="0"/>
                <a:ea typeface="楷体_GB2312"/>
                <a:cs typeface="Times New Roman" panose="02020603050405020304" pitchFamily="18" charset="0"/>
              </a:rPr>
              <a:t>一个更复杂的蒙特卡洛树搜索的例子</a:t>
            </a:r>
            <a:r>
              <a:rPr lang="zh-CN" altLang="en-US" sz="1600" b="1" kern="100" dirty="0">
                <a:latin typeface="Times New Roman" panose="02020603050405020304" pitchFamily="18" charset="0"/>
                <a:ea typeface="楷体_GB2312"/>
                <a:cs typeface="Times New Roman" panose="02020603050405020304" pitchFamily="18" charset="0"/>
              </a:rPr>
              <a:t>（</a:t>
            </a:r>
            <a:r>
              <a:rPr lang="en-US" altLang="zh-CN" sz="1600" b="1" kern="100" dirty="0">
                <a:latin typeface="Times New Roman" panose="02020603050405020304" pitchFamily="18" charset="0"/>
                <a:ea typeface="楷体_GB2312"/>
                <a:cs typeface="Times New Roman" panose="02020603050405020304" pitchFamily="18" charset="0"/>
              </a:rPr>
              <a:t>UCB</a:t>
            </a:r>
            <a:r>
              <a:rPr lang="zh-CN" altLang="zh-CN" sz="1600" b="1" kern="100" dirty="0">
                <a:latin typeface="Times New Roman" panose="02020603050405020304" pitchFamily="18" charset="0"/>
                <a:ea typeface="楷体_GB2312"/>
                <a:cs typeface="Times New Roman" panose="02020603050405020304" pitchFamily="18" charset="0"/>
              </a:rPr>
              <a:t>值在对应结点边用红色字体标出</a:t>
            </a:r>
            <a:r>
              <a:rPr lang="zh-CN" altLang="en-US" sz="1600" b="1" kern="100" dirty="0">
                <a:latin typeface="Times New Roman" panose="02020603050405020304" pitchFamily="18" charset="0"/>
                <a:ea typeface="楷体_GB2312"/>
                <a:cs typeface="Times New Roman" panose="02020603050405020304" pitchFamily="18" charset="0"/>
              </a:rPr>
              <a:t>）</a:t>
            </a:r>
            <a:endParaRPr lang="zh-CN" altLang="zh-CN" sz="16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p:cNvSpPr/>
          <p:nvPr/>
        </p:nvSpPr>
        <p:spPr>
          <a:xfrm>
            <a:off x="418986" y="2209186"/>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449904" y="2355698"/>
            <a:ext cx="6111364" cy="3464410"/>
          </a:xfrm>
          <a:prstGeom prst="rect">
            <a:avLst/>
          </a:prstGeom>
        </p:spPr>
        <p:txBody>
          <a:bodyPr wrap="square">
            <a:spAutoFit/>
          </a:bodyPr>
          <a:lstStyle/>
          <a:p>
            <a:pPr algn="ctr">
              <a:lnSpc>
                <a:spcPct val="150000"/>
              </a:lnSpc>
              <a:buClr>
                <a:schemeClr val="bg1"/>
              </a:buClr>
              <a:buSzPct val="80000"/>
            </a:pP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state</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广义来说状态是对搜索算法和搜索环境当前所处情形的描述信息。为了简化求解过程，常常会剔除一些与问题求解无关细节描述（例如每个城市的人口情况等），只保留一些对求解模型产生作用的信息。在</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左</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图中，搜索算法要从城市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出发找到一条到城市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最短路线，影响其下一步行动的信息只有算法当前所位于的城市，因此每个城市即为一个状态。搜索算法刚开始所在状态（即城市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）被称为初始状态，完成任务时所在状态（即城市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）被称为终止状态</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3464510" y="1411658"/>
            <a:ext cx="5262979" cy="369332"/>
          </a:xfrm>
          <a:prstGeom prst="rect">
            <a:avLst/>
          </a:prstGeom>
        </p:spPr>
        <p:txBody>
          <a:bodyPr wrap="none">
            <a:spAutoFit/>
          </a:bodyPr>
          <a:lstStyle/>
          <a:p>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endParaRPr>
          </a:p>
        </p:txBody>
      </p:sp>
      <p:grpSp>
        <p:nvGrpSpPr>
          <p:cNvPr id="9" name="组合 8"/>
          <p:cNvGrpSpPr/>
          <p:nvPr/>
        </p:nvGrpSpPr>
        <p:grpSpPr>
          <a:xfrm>
            <a:off x="6866464" y="2265539"/>
            <a:ext cx="4574773" cy="3574757"/>
            <a:chOff x="6866464" y="2265539"/>
            <a:chExt cx="4574773" cy="3574757"/>
          </a:xfrm>
        </p:grpSpPr>
        <p:sp>
          <p:nvSpPr>
            <p:cNvPr id="7" name="矩形 6"/>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endPar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7293430" y="2265539"/>
              <a:ext cx="3126477" cy="2787362"/>
            </a:xfrm>
            <a:prstGeom prst="rect">
              <a:avLst/>
            </a:prstGeom>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42731" y="741597"/>
            <a:ext cx="8846288" cy="497934"/>
            <a:chOff x="2228892" y="2819853"/>
            <a:chExt cx="4786506" cy="497934"/>
          </a:xfrm>
        </p:grpSpPr>
        <p:sp>
          <p:nvSpPr>
            <p:cNvPr id="3" name="平行四边形 2"/>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4" name="平行四边形 3"/>
            <p:cNvSpPr/>
            <p:nvPr/>
          </p:nvSpPr>
          <p:spPr bwMode="auto">
            <a:xfrm>
              <a:off x="2228892" y="2819853"/>
              <a:ext cx="4786506"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591332" y="2826188"/>
              <a:ext cx="4133539" cy="369332"/>
            </a:xfrm>
            <a:prstGeom prst="rect">
              <a:avLst/>
            </a:prstGeom>
          </p:spPr>
          <p:txBody>
            <a:bodyPr wrap="square">
              <a:spAutoFit/>
            </a:bodyPr>
            <a:lstStyle/>
            <a:p>
              <a:pPr algn="ctr">
                <a:spcBef>
                  <a:spcPct val="50000"/>
                </a:spcBef>
              </a:pPr>
              <a:r>
                <a:rPr lang="zh-CN" altLang="zh-CN"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蒙特卡洛树搜索</a:t>
              </a:r>
              <a:endParaRPr lang="zh-CN" altLang="en-US" b="1"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9" name="矩形 8"/>
          <p:cNvSpPr/>
          <p:nvPr/>
        </p:nvSpPr>
        <p:spPr>
          <a:xfrm>
            <a:off x="852473" y="129010"/>
            <a:ext cx="2210862" cy="369332"/>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四、</a:t>
            </a:r>
            <a:r>
              <a:rPr lang="zh-CN" altLang="zh-CN" dirty="0"/>
              <a:t>蒙特卡洛树搜索</a:t>
            </a:r>
            <a:endParaRPr lang="zh-CN" altLang="en-US" sz="1600" dirty="0">
              <a:solidFill>
                <a:srgbClr val="000000"/>
              </a:solidFill>
              <a:latin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064207" y="2007026"/>
            <a:ext cx="4651614" cy="3524431"/>
          </a:xfrm>
          <a:prstGeom prst="rect">
            <a:avLst/>
          </a:prstGeom>
        </p:spPr>
      </p:pic>
      <p:pic>
        <p:nvPicPr>
          <p:cNvPr id="12" name="图片 11"/>
          <p:cNvPicPr>
            <a:picLocks noChangeAspect="1"/>
          </p:cNvPicPr>
          <p:nvPr/>
        </p:nvPicPr>
        <p:blipFill>
          <a:blip r:embed="rId2"/>
          <a:stretch>
            <a:fillRect/>
          </a:stretch>
        </p:blipFill>
        <p:spPr>
          <a:xfrm>
            <a:off x="5897030" y="1366284"/>
            <a:ext cx="3912287" cy="4017291"/>
          </a:xfrm>
          <a:prstGeom prst="rect">
            <a:avLst/>
          </a:prstGeom>
        </p:spPr>
      </p:pic>
      <p:pic>
        <p:nvPicPr>
          <p:cNvPr id="13" name="图片 12"/>
          <p:cNvPicPr>
            <a:picLocks noChangeAspect="1"/>
          </p:cNvPicPr>
          <p:nvPr/>
        </p:nvPicPr>
        <p:blipFill>
          <a:blip r:embed="rId3"/>
          <a:stretch>
            <a:fillRect/>
          </a:stretch>
        </p:blipFill>
        <p:spPr>
          <a:xfrm>
            <a:off x="5952461" y="5313490"/>
            <a:ext cx="3912288" cy="113353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4478" y="721520"/>
            <a:ext cx="11595798" cy="5601196"/>
          </a:xfrm>
          <a:prstGeom prst="rect">
            <a:avLst/>
          </a:prstGeom>
          <a:solidFill>
            <a:srgbClr val="EEF7F8"/>
          </a:solidFill>
          <a:ln>
            <a:noFill/>
          </a:ln>
          <a:effectLst>
            <a:outerShdw blurRad="495300" dist="241300" dir="2700000" algn="tl" rotWithShape="0">
              <a:srgbClr val="222222">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590994" y="584180"/>
            <a:ext cx="2579459" cy="708913"/>
            <a:chOff x="3509228" y="1296644"/>
            <a:chExt cx="2754111" cy="756910"/>
          </a:xfrm>
          <a:effectLst/>
        </p:grpSpPr>
        <p:sp>
          <p:nvSpPr>
            <p:cNvPr id="8" name="立方体 7"/>
            <p:cNvSpPr/>
            <p:nvPr/>
          </p:nvSpPr>
          <p:spPr>
            <a:xfrm>
              <a:off x="3522589" y="1312169"/>
              <a:ext cx="2740750" cy="738665"/>
            </a:xfrm>
            <a:prstGeom prst="cube">
              <a:avLst>
                <a:gd name="adj" fmla="val 9465"/>
              </a:avLst>
            </a:prstGeom>
            <a:solidFill>
              <a:srgbClr val="007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520104" y="1385123"/>
              <a:ext cx="2658236" cy="668431"/>
              <a:chOff x="766780" y="725067"/>
              <a:chExt cx="3103577" cy="780415"/>
            </a:xfrm>
          </p:grpSpPr>
          <p:grpSp>
            <p:nvGrpSpPr>
              <p:cNvPr id="14" name="组合 13"/>
              <p:cNvGrpSpPr/>
              <p:nvPr/>
            </p:nvGrpSpPr>
            <p:grpSpPr>
              <a:xfrm>
                <a:off x="766780" y="728242"/>
                <a:ext cx="777240" cy="777240"/>
                <a:chOff x="1908810" y="1131040"/>
                <a:chExt cx="777240" cy="777240"/>
              </a:xfrm>
            </p:grpSpPr>
            <p:sp>
              <p:nvSpPr>
                <p:cNvPr id="33" name="矩形 3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a:endCxn id="3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541549" y="725067"/>
                <a:ext cx="777240" cy="777240"/>
                <a:chOff x="1908810" y="1131040"/>
                <a:chExt cx="777240" cy="777240"/>
              </a:xfrm>
            </p:grpSpPr>
            <p:sp>
              <p:nvSpPr>
                <p:cNvPr id="28" name="矩形 2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2316784" y="725067"/>
                <a:ext cx="777240" cy="777240"/>
                <a:chOff x="1908810" y="1131040"/>
                <a:chExt cx="777240" cy="777240"/>
              </a:xfrm>
            </p:grpSpPr>
            <p:sp>
              <p:nvSpPr>
                <p:cNvPr id="23" name="矩形 22"/>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23"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23"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3093117" y="725067"/>
                <a:ext cx="777240" cy="777240"/>
                <a:chOff x="1908810" y="1131040"/>
                <a:chExt cx="777240" cy="777240"/>
              </a:xfrm>
            </p:grpSpPr>
            <p:sp>
              <p:nvSpPr>
                <p:cNvPr id="18" name="矩形 17"/>
                <p:cNvSpPr/>
                <p:nvPr/>
              </p:nvSpPr>
              <p:spPr>
                <a:xfrm>
                  <a:off x="1908810" y="1131040"/>
                  <a:ext cx="777240" cy="777240"/>
                </a:xfrm>
                <a:prstGeom prst="rect">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908810" y="1131040"/>
                  <a:ext cx="777240"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endCxn id="18" idx="3"/>
                </p:cNvCxnSpPr>
                <p:nvPr/>
              </p:nvCxnSpPr>
              <p:spPr>
                <a:xfrm>
                  <a:off x="1922417" y="1519660"/>
                  <a:ext cx="763633"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8" idx="2"/>
                </p:cNvCxnSpPr>
                <p:nvPr/>
              </p:nvCxnSpPr>
              <p:spPr>
                <a:xfrm flipH="1">
                  <a:off x="2297430" y="1131040"/>
                  <a:ext cx="6804" cy="77724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 name="矩形 9"/>
            <p:cNvSpPr/>
            <p:nvPr/>
          </p:nvSpPr>
          <p:spPr>
            <a:xfrm>
              <a:off x="3509228" y="1300957"/>
              <a:ext cx="671979" cy="677107"/>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延</a:t>
              </a:r>
              <a:endPar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1" name="矩形 10"/>
            <p:cNvSpPr/>
            <p:nvPr/>
          </p:nvSpPr>
          <p:spPr>
            <a:xfrm>
              <a:off x="4183692" y="1298239"/>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伸</a:t>
              </a:r>
              <a:endPar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2" name="矩形 11"/>
            <p:cNvSpPr/>
            <p:nvPr/>
          </p:nvSpPr>
          <p:spPr>
            <a:xfrm>
              <a:off x="4846347" y="1297103"/>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阅</a:t>
              </a:r>
              <a:endPar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sp>
          <p:nvSpPr>
            <p:cNvPr id="13" name="矩形 12"/>
            <p:cNvSpPr/>
            <p:nvPr/>
          </p:nvSpPr>
          <p:spPr>
            <a:xfrm>
              <a:off x="5506300" y="1296644"/>
              <a:ext cx="671979" cy="677108"/>
            </a:xfrm>
            <a:prstGeom prst="rect">
              <a:avLst/>
            </a:prstGeom>
          </p:spPr>
          <p:txBody>
            <a:bodyPr wrap="none">
              <a:spAutoFit/>
            </a:bodyPr>
            <a:lstStyle/>
            <a:p>
              <a:r>
                <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读</a:t>
              </a:r>
              <a:endParaRPr lang="zh-CN" altLang="en-US" sz="38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endParaRPr>
            </a:p>
          </p:txBody>
        </p:sp>
      </p:grpSp>
      <p:sp>
        <p:nvSpPr>
          <p:cNvPr id="40" name="矩形 39"/>
          <p:cNvSpPr/>
          <p:nvPr/>
        </p:nvSpPr>
        <p:spPr>
          <a:xfrm>
            <a:off x="690318" y="1525165"/>
            <a:ext cx="11106170" cy="3970318"/>
          </a:xfrm>
          <a:prstGeom prst="rect">
            <a:avLst/>
          </a:prstGeom>
        </p:spPr>
        <p:txBody>
          <a:bodyPr wrap="square">
            <a:spAutoFit/>
          </a:bodyPr>
          <a:lstStyle/>
          <a:p>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香农之数</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：在象棋比赛中，深蓝需要判断某一时刻棋局落子对整个棋局胜负会带来怎样的影响。由于可选棋局众多，尽管深蓝平均每秒能够对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亿个棋局进行判断评估，还是无法在规定时间内计算得到当前棋局对胜负的潜在影响。</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1950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年，香农（</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Claud Shannon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）发表了一篇有关国际象棋编程的论文。在这篇论文中，香农估算国际象棋比赛中落子选择从第一次移动时的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种会增加到第二次移动时的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种，在第六次移动时可能的落子选择达到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1.19</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亿种。香农甚至估算认为国际象棋的落子总数为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120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次方种，远远超出了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82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次方这一宇宙原子总数，这就是国际象棋中“组合爆炸”难题。</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剪枝</a:t>
            </a:r>
            <a:r>
              <a:rPr lang="en-US" altLang="zh-CN"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眼不见心不烦</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：为了从海量可能落子中选择一种合适落子，以克服组合爆炸挑战，深蓝采用了由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1971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年图灵奖获得者约翰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麦卡锡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John McCarthy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发明的“阿尔法</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贝塔（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Alpha-Beta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）”剪枝搜索算法。</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b="1" dirty="0">
                <a:solidFill>
                  <a:srgbClr val="01717E"/>
                </a:solidFill>
                <a:latin typeface="Times New Roman" panose="02020603050405020304" pitchFamily="18" charset="0"/>
                <a:ea typeface="微软雅黑" panose="020B0503020204020204" pitchFamily="34" charset="-122"/>
                <a:cs typeface="Times New Roman" panose="02020603050405020304" pitchFamily="18" charset="0"/>
              </a:rPr>
              <a:t>上帝之落子</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2016</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月，</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AlphaGo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在首尔以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比分战胜了李世石。李世石在第四局</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78</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步给出了惊人落子，扭转了乾坤。</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AlphaGo</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无法应对李世石这一步神来落子是搜索算法固有存在地平线问题（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horizon problem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）所致，即搜索算法无法看到远方地平线以下的景象。这可理解为“计算机暴力搜索计算”与“人类直觉顿悟”之间的差异，突破地平线之困依靠搜索之能还相距甚远。</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8" name="组合 47"/>
          <p:cNvGrpSpPr/>
          <p:nvPr/>
        </p:nvGrpSpPr>
        <p:grpSpPr>
          <a:xfrm flipH="1">
            <a:off x="11065702" y="671669"/>
            <a:ext cx="851673" cy="853582"/>
            <a:chOff x="5244327" y="2299574"/>
            <a:chExt cx="851673" cy="853582"/>
          </a:xfrm>
        </p:grpSpPr>
        <p:sp>
          <p:nvSpPr>
            <p:cNvPr id="49" name="L 形 48"/>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L 形 49"/>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flipV="1">
            <a:off x="321517" y="5450957"/>
            <a:ext cx="851673" cy="853582"/>
            <a:chOff x="5244327" y="2299574"/>
            <a:chExt cx="851673" cy="853582"/>
          </a:xfrm>
        </p:grpSpPr>
        <p:sp>
          <p:nvSpPr>
            <p:cNvPr id="53" name="L 形 52"/>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L 形 53"/>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flipH="1" flipV="1">
            <a:off x="11065672" y="5470438"/>
            <a:ext cx="851673" cy="853582"/>
            <a:chOff x="5244327" y="2299574"/>
            <a:chExt cx="851673" cy="853582"/>
          </a:xfrm>
        </p:grpSpPr>
        <p:sp>
          <p:nvSpPr>
            <p:cNvPr id="56" name="L 形 55"/>
            <p:cNvSpPr/>
            <p:nvPr/>
          </p:nvSpPr>
          <p:spPr>
            <a:xfrm rot="5400000">
              <a:off x="5376000" y="2299574"/>
              <a:ext cx="720000" cy="720000"/>
            </a:xfrm>
            <a:prstGeom prst="corner">
              <a:avLst>
                <a:gd name="adj1" fmla="val 10407"/>
                <a:gd name="adj2" fmla="val 9669"/>
              </a:avLst>
            </a:prstGeom>
            <a:gradFill>
              <a:gsLst>
                <a:gs pos="0">
                  <a:srgbClr val="017C84"/>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L 形 56"/>
            <p:cNvSpPr/>
            <p:nvPr/>
          </p:nvSpPr>
          <p:spPr>
            <a:xfrm rot="5400000">
              <a:off x="5244327" y="2433156"/>
              <a:ext cx="720000" cy="720000"/>
            </a:xfrm>
            <a:prstGeom prst="corner">
              <a:avLst>
                <a:gd name="adj1" fmla="val 10407"/>
                <a:gd name="adj2" fmla="val 9669"/>
              </a:avLst>
            </a:prstGeom>
            <a:gradFill>
              <a:gsLst>
                <a:gs pos="0">
                  <a:srgbClr val="017C84">
                    <a:alpha val="35000"/>
                  </a:srgbClr>
                </a:gs>
                <a:gs pos="50000">
                  <a:srgbClr val="017C84">
                    <a:alpha val="0"/>
                  </a:srgb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4016794" y="805251"/>
            <a:ext cx="5724644" cy="461665"/>
          </a:xfrm>
          <a:prstGeom prst="rect">
            <a:avLst/>
          </a:prstGeom>
        </p:spPr>
        <p:txBody>
          <a:bodyPr wrap="none">
            <a:spAutoFit/>
          </a:bodyPr>
          <a:lstStyle/>
          <a:p>
            <a:r>
              <a:rPr lang="zh-CN" altLang="zh-CN" sz="2400" b="1" dirty="0">
                <a:solidFill>
                  <a:srgbClr val="C00000"/>
                </a:solidFill>
                <a:latin typeface="微软雅黑" panose="020B0503020204020204" pitchFamily="34" charset="-122"/>
                <a:ea typeface="微软雅黑" panose="020B0503020204020204" pitchFamily="34" charset="-122"/>
              </a:rPr>
              <a:t>突破组合爆炸之难与陷入地平线问题之困</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1000">
              <a:srgbClr val="0093A2">
                <a:alpha val="63000"/>
              </a:srgbClr>
            </a:gs>
            <a:gs pos="91000">
              <a:srgbClr val="013F45"/>
            </a:gs>
          </a:gsLst>
          <a:lin ang="5400000" scaled="0"/>
        </a:gra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24826" t="20686" b="9518"/>
          <a:stretch>
            <a:fillRect/>
          </a:stretch>
        </p:blipFill>
        <p:spPr>
          <a:xfrm rot="992355" flipH="1">
            <a:off x="3875496" y="-237272"/>
            <a:ext cx="9134310" cy="3976491"/>
          </a:xfrm>
          <a:prstGeom prst="rect">
            <a:avLst/>
          </a:prstGeom>
        </p:spPr>
      </p:pic>
      <p:pic>
        <p:nvPicPr>
          <p:cNvPr id="16" name="图片 15"/>
          <p:cNvPicPr>
            <a:picLocks noChangeAspect="1"/>
          </p:cNvPicPr>
          <p:nvPr/>
        </p:nvPicPr>
        <p:blipFill rotWithShape="1">
          <a:blip r:embed="rId1" cstate="print">
            <a:extLst>
              <a:ext uri="{28A0092B-C50C-407E-A947-70E740481C1C}">
                <a14:useLocalDpi xmlns:a14="http://schemas.microsoft.com/office/drawing/2010/main" val="0"/>
              </a:ext>
            </a:extLst>
          </a:blip>
          <a:srcRect l="15562" t="4128"/>
          <a:stretch>
            <a:fillRect/>
          </a:stretch>
        </p:blipFill>
        <p:spPr>
          <a:xfrm>
            <a:off x="-90435" y="1106467"/>
            <a:ext cx="9918849" cy="5280387"/>
          </a:xfrm>
          <a:prstGeom prst="rect">
            <a:avLst/>
          </a:prstGeom>
        </p:spPr>
      </p:pic>
      <p:sp>
        <p:nvSpPr>
          <p:cNvPr id="2" name="iṩḻíḑe"/>
          <p:cNvSpPr/>
          <p:nvPr/>
        </p:nvSpPr>
        <p:spPr>
          <a:xfrm>
            <a:off x="1234134" y="823236"/>
            <a:ext cx="10080000" cy="5034224"/>
          </a:xfrm>
          <a:prstGeom prst="snip2DiagRect">
            <a:avLst>
              <a:gd name="adj1" fmla="val 0"/>
              <a:gd name="adj2" fmla="val 0"/>
            </a:avLst>
          </a:prstGeom>
          <a:gradFill>
            <a:gsLst>
              <a:gs pos="100000">
                <a:srgbClr val="016773"/>
              </a:gs>
              <a:gs pos="52000">
                <a:srgbClr val="007684"/>
              </a:gs>
              <a:gs pos="0">
                <a:srgbClr val="449FA8"/>
              </a:gs>
            </a:gsLst>
            <a:lin ang="2700000" scaled="0"/>
          </a:gradFill>
          <a:ln>
            <a:gradFill flip="none" rotWithShape="1">
              <a:gsLst>
                <a:gs pos="100000">
                  <a:srgbClr val="FCFCFC"/>
                </a:gs>
                <a:gs pos="75000">
                  <a:srgbClr val="FCFCFC">
                    <a:alpha val="0"/>
                  </a:srgbClr>
                </a:gs>
                <a:gs pos="65000">
                  <a:srgbClr val="FCFCFC">
                    <a:alpha val="0"/>
                  </a:srgbClr>
                </a:gs>
                <a:gs pos="30000">
                  <a:srgbClr val="FCFCFC">
                    <a:alpha val="50000"/>
                  </a:srgbClr>
                </a:gs>
                <a:gs pos="10000">
                  <a:srgbClr val="FAFAFA">
                    <a:alpha val="0"/>
                  </a:srgbClr>
                </a:gs>
              </a:gsLst>
              <a:lin ang="2700000" scaled="0"/>
              <a:tileRect/>
            </a:gradFill>
          </a:ln>
          <a:effectLst>
            <a:outerShdw blurRad="50800" dist="508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solidFill>
                <a:schemeClr val="lt1"/>
              </a:solidFill>
            </a:endParaRPr>
          </a:p>
        </p:txBody>
      </p:sp>
      <p:sp>
        <p:nvSpPr>
          <p:cNvPr id="7" name="矩形 6"/>
          <p:cNvSpPr/>
          <p:nvPr/>
        </p:nvSpPr>
        <p:spPr>
          <a:xfrm>
            <a:off x="1406304" y="1991829"/>
            <a:ext cx="9818367" cy="3507948"/>
          </a:xfrm>
          <a:prstGeom prst="rect">
            <a:avLst/>
          </a:prstGeom>
        </p:spPr>
        <p:txBody>
          <a:bodyPr wrap="square">
            <a:spAutoFit/>
          </a:bodyPr>
          <a:lstStyle/>
          <a:p>
            <a:pPr marL="285750" indent="-285750">
              <a:lnSpc>
                <a:spcPct val="200000"/>
              </a:lnSpc>
              <a:buClr>
                <a:schemeClr val="bg1"/>
              </a:buClr>
              <a:buSzPct val="80000"/>
              <a:buFont typeface="Wingdings" panose="05000000000000000000" pitchFamily="2" charset="2"/>
              <a:buChar char="u"/>
            </a:pPr>
            <a:r>
              <a:rPr lang="zh-CN" altLang="zh-CN" dirty="0">
                <a:solidFill>
                  <a:schemeClr val="bg1"/>
                </a:solidFill>
                <a:latin typeface="微软雅黑" panose="020B0503020204020204" pitchFamily="34" charset="-122"/>
                <a:ea typeface="微软雅黑" panose="020B0503020204020204" pitchFamily="34" charset="-122"/>
              </a:rPr>
              <a:t>根据所设定问题，直接从搜索空间中寻找符合条件的答案。如果搜索空间较大，则需要采取剪枝和采样等手段，前者与搜索树结点出现的位置次序有关、后者则需要对可能结点进行大量仿真模拟。</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Clr>
                <a:schemeClr val="bg1"/>
              </a:buClr>
              <a:buSzPct val="80000"/>
              <a:buFont typeface="Wingdings" panose="05000000000000000000" pitchFamily="2" charset="2"/>
              <a:buChar char="u"/>
            </a:pPr>
            <a:r>
              <a:rPr lang="zh-CN"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搜索是人工智能智能能力体现的一种手段，匹配式搜索与数据采样式学习相互结合，使得搜索超越了传统匹配计算模式。</a:t>
            </a:r>
            <a:endParaRPr lang="zh-CN" altLang="zh-CN" sz="2000" b="1" dirty="0">
              <a:solidFill>
                <a:srgbClr val="FFFF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200000"/>
              </a:lnSpc>
              <a:buClr>
                <a:schemeClr val="bg1"/>
              </a:buClr>
              <a:buSzPct val="80000"/>
            </a:pPr>
            <a:endParaRPr lang="zh-CN" altLang="zh-CN" sz="2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圆角 42"/>
          <p:cNvSpPr/>
          <p:nvPr/>
        </p:nvSpPr>
        <p:spPr>
          <a:xfrm>
            <a:off x="5218279" y="785408"/>
            <a:ext cx="1847895" cy="504454"/>
          </a:xfrm>
          <a:prstGeom prst="roundRect">
            <a:avLst>
              <a:gd name="adj" fmla="val 10365"/>
            </a:avLst>
          </a:prstGeom>
          <a:solidFill>
            <a:srgbClr val="9ACBCA"/>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47"/>
          <p:cNvSpPr/>
          <p:nvPr/>
        </p:nvSpPr>
        <p:spPr>
          <a:xfrm>
            <a:off x="5165205" y="732108"/>
            <a:ext cx="1847895" cy="504454"/>
          </a:xfrm>
          <a:prstGeom prst="roundRect">
            <a:avLst>
              <a:gd name="adj" fmla="val 10365"/>
            </a:avLst>
          </a:prstGeom>
          <a:solidFill>
            <a:srgbClr val="FAFCFC"/>
          </a:solidFill>
          <a:ln>
            <a:noFill/>
          </a:ln>
          <a:effectLst>
            <a:outerShdw blurRad="203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stretch>
            <a:fillRect/>
          </a:stretch>
        </p:blipFill>
        <p:spPr>
          <a:xfrm>
            <a:off x="5139195" y="627721"/>
            <a:ext cx="2165958" cy="208773"/>
          </a:xfrm>
          <a:prstGeom prst="rect">
            <a:avLst/>
          </a:prstGeom>
        </p:spPr>
      </p:pic>
      <p:pic>
        <p:nvPicPr>
          <p:cNvPr id="13" name="图片 12"/>
          <p:cNvPicPr>
            <a:picLocks noChangeAspect="1"/>
          </p:cNvPicPr>
          <p:nvPr/>
        </p:nvPicPr>
        <p:blipFill>
          <a:blip r:embed="rId2"/>
          <a:stretch>
            <a:fillRect/>
          </a:stretch>
        </p:blipFill>
        <p:spPr>
          <a:xfrm flipH="1">
            <a:off x="4554375" y="1126723"/>
            <a:ext cx="2458725" cy="195194"/>
          </a:xfrm>
          <a:prstGeom prst="rect">
            <a:avLst/>
          </a:prstGeom>
        </p:spPr>
      </p:pic>
      <p:sp>
        <p:nvSpPr>
          <p:cNvPr id="18" name="文本框 17"/>
          <p:cNvSpPr txBox="1"/>
          <p:nvPr/>
        </p:nvSpPr>
        <p:spPr>
          <a:xfrm>
            <a:off x="5379329" y="823236"/>
            <a:ext cx="1397310" cy="337970"/>
          </a:xfrm>
          <a:custGeom>
            <a:avLst/>
            <a:gdLst/>
            <a:ahLst/>
            <a:cxnLst/>
            <a:rect l="l" t="t" r="r" b="b"/>
            <a:pathLst>
              <a:path w="1397310" h="337970">
                <a:moveTo>
                  <a:pt x="1317464" y="206499"/>
                </a:moveTo>
                <a:lnTo>
                  <a:pt x="1263774" y="209252"/>
                </a:lnTo>
                <a:lnTo>
                  <a:pt x="1262397" y="275332"/>
                </a:lnTo>
                <a:lnTo>
                  <a:pt x="1294060" y="273955"/>
                </a:lnTo>
                <a:cubicBezTo>
                  <a:pt x="1298649" y="273955"/>
                  <a:pt x="1304156" y="273497"/>
                  <a:pt x="1310580" y="272579"/>
                </a:cubicBezTo>
                <a:cubicBezTo>
                  <a:pt x="1314251" y="272579"/>
                  <a:pt x="1316546" y="272579"/>
                  <a:pt x="1317464" y="272579"/>
                </a:cubicBezTo>
                <a:close/>
                <a:moveTo>
                  <a:pt x="1326412" y="165199"/>
                </a:moveTo>
                <a:cubicBezTo>
                  <a:pt x="1327789" y="164740"/>
                  <a:pt x="1329395" y="165199"/>
                  <a:pt x="1331230" y="166576"/>
                </a:cubicBezTo>
                <a:cubicBezTo>
                  <a:pt x="1356928" y="181260"/>
                  <a:pt x="1373448" y="191356"/>
                  <a:pt x="1380790" y="196862"/>
                </a:cubicBezTo>
                <a:cubicBezTo>
                  <a:pt x="1385379" y="199616"/>
                  <a:pt x="1387673" y="201910"/>
                  <a:pt x="1387673" y="203746"/>
                </a:cubicBezTo>
                <a:cubicBezTo>
                  <a:pt x="1387673" y="205581"/>
                  <a:pt x="1385379" y="207417"/>
                  <a:pt x="1380790" y="209252"/>
                </a:cubicBezTo>
                <a:cubicBezTo>
                  <a:pt x="1376201" y="212006"/>
                  <a:pt x="1374365" y="215677"/>
                  <a:pt x="1375283" y="220266"/>
                </a:cubicBezTo>
                <a:cubicBezTo>
                  <a:pt x="1374365" y="238621"/>
                  <a:pt x="1373907" y="267990"/>
                  <a:pt x="1373907" y="308372"/>
                </a:cubicBezTo>
                <a:cubicBezTo>
                  <a:pt x="1374824" y="313879"/>
                  <a:pt x="1373448" y="316632"/>
                  <a:pt x="1369777" y="316632"/>
                </a:cubicBezTo>
                <a:cubicBezTo>
                  <a:pt x="1366105" y="320303"/>
                  <a:pt x="1353716" y="325351"/>
                  <a:pt x="1332607" y="331775"/>
                </a:cubicBezTo>
                <a:cubicBezTo>
                  <a:pt x="1330771" y="332693"/>
                  <a:pt x="1329395" y="333152"/>
                  <a:pt x="1328477" y="333152"/>
                </a:cubicBezTo>
                <a:cubicBezTo>
                  <a:pt x="1321135" y="335905"/>
                  <a:pt x="1317464" y="334070"/>
                  <a:pt x="1317464" y="327645"/>
                </a:cubicBezTo>
                <a:lnTo>
                  <a:pt x="1317464" y="295982"/>
                </a:lnTo>
                <a:cubicBezTo>
                  <a:pt x="1316546" y="295982"/>
                  <a:pt x="1314251" y="295982"/>
                  <a:pt x="1310580" y="295982"/>
                </a:cubicBezTo>
                <a:cubicBezTo>
                  <a:pt x="1305991" y="296900"/>
                  <a:pt x="1301861" y="297359"/>
                  <a:pt x="1298190" y="297359"/>
                </a:cubicBezTo>
                <a:lnTo>
                  <a:pt x="1262397" y="298735"/>
                </a:lnTo>
                <a:lnTo>
                  <a:pt x="1262397" y="306995"/>
                </a:lnTo>
                <a:cubicBezTo>
                  <a:pt x="1263315" y="315255"/>
                  <a:pt x="1261020" y="320303"/>
                  <a:pt x="1255514" y="322139"/>
                </a:cubicBezTo>
                <a:cubicBezTo>
                  <a:pt x="1243583" y="327645"/>
                  <a:pt x="1228898" y="332693"/>
                  <a:pt x="1211461" y="337282"/>
                </a:cubicBezTo>
                <a:cubicBezTo>
                  <a:pt x="1206872" y="338200"/>
                  <a:pt x="1204577" y="335905"/>
                  <a:pt x="1204577" y="330399"/>
                </a:cubicBezTo>
                <a:cubicBezTo>
                  <a:pt x="1206413" y="303783"/>
                  <a:pt x="1207331" y="277627"/>
                  <a:pt x="1207331" y="251929"/>
                </a:cubicBezTo>
                <a:cubicBezTo>
                  <a:pt x="1195400" y="259271"/>
                  <a:pt x="1191270" y="261566"/>
                  <a:pt x="1194941" y="258812"/>
                </a:cubicBezTo>
                <a:cubicBezTo>
                  <a:pt x="1144463" y="287263"/>
                  <a:pt x="1111423" y="306078"/>
                  <a:pt x="1095821" y="315255"/>
                </a:cubicBezTo>
                <a:cubicBezTo>
                  <a:pt x="1090315" y="318009"/>
                  <a:pt x="1086185" y="317091"/>
                  <a:pt x="1083431" y="312502"/>
                </a:cubicBezTo>
                <a:cubicBezTo>
                  <a:pt x="1073336" y="295064"/>
                  <a:pt x="1065535" y="279462"/>
                  <a:pt x="1060028" y="265696"/>
                </a:cubicBezTo>
                <a:lnTo>
                  <a:pt x="1207331" y="234032"/>
                </a:lnTo>
                <a:cubicBezTo>
                  <a:pt x="1207331" y="232197"/>
                  <a:pt x="1207790" y="229902"/>
                  <a:pt x="1208707" y="227149"/>
                </a:cubicBezTo>
                <a:cubicBezTo>
                  <a:pt x="1208707" y="224396"/>
                  <a:pt x="1208707" y="222560"/>
                  <a:pt x="1208707" y="221642"/>
                </a:cubicBezTo>
                <a:cubicBezTo>
                  <a:pt x="1208707" y="203287"/>
                  <a:pt x="1208249" y="189061"/>
                  <a:pt x="1207331" y="178966"/>
                </a:cubicBezTo>
                <a:cubicBezTo>
                  <a:pt x="1206413" y="174377"/>
                  <a:pt x="1206872" y="171624"/>
                  <a:pt x="1208707" y="170706"/>
                </a:cubicBezTo>
                <a:cubicBezTo>
                  <a:pt x="1209625" y="169788"/>
                  <a:pt x="1211920" y="170247"/>
                  <a:pt x="1215591" y="172083"/>
                </a:cubicBezTo>
                <a:cubicBezTo>
                  <a:pt x="1218344" y="173000"/>
                  <a:pt x="1222474" y="174377"/>
                  <a:pt x="1227981" y="176213"/>
                </a:cubicBezTo>
                <a:cubicBezTo>
                  <a:pt x="1240829" y="180801"/>
                  <a:pt x="1250466" y="184014"/>
                  <a:pt x="1256891" y="185849"/>
                </a:cubicBezTo>
                <a:lnTo>
                  <a:pt x="1309204" y="184473"/>
                </a:lnTo>
                <a:cubicBezTo>
                  <a:pt x="1309204" y="184473"/>
                  <a:pt x="1309662" y="184473"/>
                  <a:pt x="1310580" y="184473"/>
                </a:cubicBezTo>
                <a:cubicBezTo>
                  <a:pt x="1316087" y="183555"/>
                  <a:pt x="1319299" y="181260"/>
                  <a:pt x="1320217" y="177589"/>
                </a:cubicBezTo>
                <a:cubicBezTo>
                  <a:pt x="1322052" y="174836"/>
                  <a:pt x="1322970" y="172541"/>
                  <a:pt x="1322970" y="170706"/>
                </a:cubicBezTo>
                <a:cubicBezTo>
                  <a:pt x="1322970" y="170706"/>
                  <a:pt x="1322970" y="170247"/>
                  <a:pt x="1322970" y="169329"/>
                </a:cubicBezTo>
                <a:cubicBezTo>
                  <a:pt x="1323888" y="167035"/>
                  <a:pt x="1325035" y="165658"/>
                  <a:pt x="1326412" y="165199"/>
                </a:cubicBezTo>
                <a:close/>
                <a:moveTo>
                  <a:pt x="585080" y="150056"/>
                </a:moveTo>
                <a:lnTo>
                  <a:pt x="468064" y="155563"/>
                </a:lnTo>
                <a:lnTo>
                  <a:pt x="468064" y="172083"/>
                </a:lnTo>
                <a:cubicBezTo>
                  <a:pt x="472653" y="172083"/>
                  <a:pt x="479078" y="171624"/>
                  <a:pt x="487338" y="170706"/>
                </a:cubicBezTo>
                <a:cubicBezTo>
                  <a:pt x="491926" y="170706"/>
                  <a:pt x="495139" y="170706"/>
                  <a:pt x="496974" y="170706"/>
                </a:cubicBezTo>
                <a:lnTo>
                  <a:pt x="536897" y="167953"/>
                </a:lnTo>
                <a:cubicBezTo>
                  <a:pt x="546993" y="167953"/>
                  <a:pt x="555712" y="167035"/>
                  <a:pt x="563054" y="165199"/>
                </a:cubicBezTo>
                <a:cubicBezTo>
                  <a:pt x="568561" y="170706"/>
                  <a:pt x="573149" y="176213"/>
                  <a:pt x="576820" y="181719"/>
                </a:cubicBezTo>
                <a:cubicBezTo>
                  <a:pt x="578656" y="183555"/>
                  <a:pt x="579115" y="184473"/>
                  <a:pt x="578197" y="184473"/>
                </a:cubicBezTo>
                <a:cubicBezTo>
                  <a:pt x="578197" y="185390"/>
                  <a:pt x="576820" y="185849"/>
                  <a:pt x="574067" y="185849"/>
                </a:cubicBezTo>
                <a:cubicBezTo>
                  <a:pt x="572232" y="185849"/>
                  <a:pt x="568561" y="185849"/>
                  <a:pt x="563054" y="185849"/>
                </a:cubicBezTo>
                <a:cubicBezTo>
                  <a:pt x="553876" y="186767"/>
                  <a:pt x="547452" y="187226"/>
                  <a:pt x="543781" y="187226"/>
                </a:cubicBezTo>
                <a:lnTo>
                  <a:pt x="505234" y="189979"/>
                </a:lnTo>
                <a:cubicBezTo>
                  <a:pt x="504316" y="189979"/>
                  <a:pt x="499728" y="190438"/>
                  <a:pt x="491468" y="191356"/>
                </a:cubicBezTo>
                <a:cubicBezTo>
                  <a:pt x="481372" y="192274"/>
                  <a:pt x="475407" y="192733"/>
                  <a:pt x="473571" y="192733"/>
                </a:cubicBezTo>
                <a:lnTo>
                  <a:pt x="468064" y="184473"/>
                </a:lnTo>
                <a:lnTo>
                  <a:pt x="468064" y="207876"/>
                </a:lnTo>
                <a:lnTo>
                  <a:pt x="541027" y="205122"/>
                </a:lnTo>
                <a:cubicBezTo>
                  <a:pt x="546534" y="205122"/>
                  <a:pt x="557547" y="204205"/>
                  <a:pt x="574067" y="202369"/>
                </a:cubicBezTo>
                <a:cubicBezTo>
                  <a:pt x="577738" y="201451"/>
                  <a:pt x="580033" y="200992"/>
                  <a:pt x="580950" y="200992"/>
                </a:cubicBezTo>
                <a:lnTo>
                  <a:pt x="583704" y="205122"/>
                </a:lnTo>
                <a:close/>
                <a:moveTo>
                  <a:pt x="589210" y="114263"/>
                </a:moveTo>
                <a:lnTo>
                  <a:pt x="429518" y="121146"/>
                </a:lnTo>
                <a:cubicBezTo>
                  <a:pt x="425847" y="121146"/>
                  <a:pt x="421258" y="121146"/>
                  <a:pt x="415751" y="121146"/>
                </a:cubicBezTo>
                <a:cubicBezTo>
                  <a:pt x="432271" y="124817"/>
                  <a:pt x="448791" y="129406"/>
                  <a:pt x="465311" y="134913"/>
                </a:cubicBezTo>
                <a:lnTo>
                  <a:pt x="576820" y="129406"/>
                </a:lnTo>
                <a:cubicBezTo>
                  <a:pt x="580492" y="129406"/>
                  <a:pt x="583704" y="127571"/>
                  <a:pt x="586457" y="123899"/>
                </a:cubicBezTo>
                <a:cubicBezTo>
                  <a:pt x="587375" y="122982"/>
                  <a:pt x="587834" y="122064"/>
                  <a:pt x="587834" y="121146"/>
                </a:cubicBezTo>
                <a:cubicBezTo>
                  <a:pt x="588752" y="119311"/>
                  <a:pt x="589210" y="117934"/>
                  <a:pt x="589210" y="117016"/>
                </a:cubicBezTo>
                <a:cubicBezTo>
                  <a:pt x="589210" y="115181"/>
                  <a:pt x="589210" y="114263"/>
                  <a:pt x="589210" y="114263"/>
                </a:cubicBezTo>
                <a:close/>
                <a:moveTo>
                  <a:pt x="952649" y="92236"/>
                </a:moveTo>
                <a:cubicBezTo>
                  <a:pt x="995784" y="131701"/>
                  <a:pt x="1024694" y="163823"/>
                  <a:pt x="1039378" y="188603"/>
                </a:cubicBezTo>
                <a:cubicBezTo>
                  <a:pt x="1046720" y="199616"/>
                  <a:pt x="1044885" y="211547"/>
                  <a:pt x="1033872" y="224396"/>
                </a:cubicBezTo>
                <a:cubicBezTo>
                  <a:pt x="1021023" y="240916"/>
                  <a:pt x="1005880" y="255141"/>
                  <a:pt x="988442" y="267072"/>
                </a:cubicBezTo>
                <a:cubicBezTo>
                  <a:pt x="979264" y="223019"/>
                  <a:pt x="963662" y="167035"/>
                  <a:pt x="941635" y="99120"/>
                </a:cubicBezTo>
                <a:close/>
                <a:moveTo>
                  <a:pt x="777297" y="87762"/>
                </a:moveTo>
                <a:cubicBezTo>
                  <a:pt x="779017" y="87992"/>
                  <a:pt x="781025" y="88565"/>
                  <a:pt x="783320" y="89483"/>
                </a:cubicBezTo>
                <a:cubicBezTo>
                  <a:pt x="798922" y="94990"/>
                  <a:pt x="814983" y="101414"/>
                  <a:pt x="831503" y="108756"/>
                </a:cubicBezTo>
                <a:cubicBezTo>
                  <a:pt x="834256" y="109674"/>
                  <a:pt x="836091" y="110592"/>
                  <a:pt x="837009" y="111510"/>
                </a:cubicBezTo>
                <a:cubicBezTo>
                  <a:pt x="837009" y="112427"/>
                  <a:pt x="836091" y="114263"/>
                  <a:pt x="834256" y="117016"/>
                </a:cubicBezTo>
                <a:cubicBezTo>
                  <a:pt x="832420" y="118852"/>
                  <a:pt x="825996" y="131242"/>
                  <a:pt x="814983" y="154186"/>
                </a:cubicBezTo>
                <a:cubicBezTo>
                  <a:pt x="788367" y="209252"/>
                  <a:pt x="759457" y="246881"/>
                  <a:pt x="728253" y="267072"/>
                </a:cubicBezTo>
                <a:lnTo>
                  <a:pt x="722746" y="260189"/>
                </a:lnTo>
                <a:cubicBezTo>
                  <a:pt x="735595" y="227149"/>
                  <a:pt x="748444" y="186308"/>
                  <a:pt x="761293" y="137666"/>
                </a:cubicBezTo>
                <a:cubicBezTo>
                  <a:pt x="765882" y="117475"/>
                  <a:pt x="768635" y="103250"/>
                  <a:pt x="769553" y="94990"/>
                </a:cubicBezTo>
                <a:cubicBezTo>
                  <a:pt x="769553" y="89483"/>
                  <a:pt x="772134" y="87074"/>
                  <a:pt x="777297" y="87762"/>
                </a:cubicBezTo>
                <a:close/>
                <a:moveTo>
                  <a:pt x="563054" y="61950"/>
                </a:moveTo>
                <a:lnTo>
                  <a:pt x="483208" y="66080"/>
                </a:lnTo>
                <a:cubicBezTo>
                  <a:pt x="491468" y="67915"/>
                  <a:pt x="497892" y="70210"/>
                  <a:pt x="502481" y="72963"/>
                </a:cubicBezTo>
                <a:cubicBezTo>
                  <a:pt x="510741" y="77552"/>
                  <a:pt x="512117" y="82600"/>
                  <a:pt x="506611" y="88106"/>
                </a:cubicBezTo>
                <a:lnTo>
                  <a:pt x="499728" y="94990"/>
                </a:lnTo>
                <a:lnTo>
                  <a:pt x="545157" y="93613"/>
                </a:lnTo>
                <a:cubicBezTo>
                  <a:pt x="548828" y="87189"/>
                  <a:pt x="553417" y="79387"/>
                  <a:pt x="558924" y="70210"/>
                </a:cubicBezTo>
                <a:cubicBezTo>
                  <a:pt x="560759" y="67456"/>
                  <a:pt x="562136" y="64703"/>
                  <a:pt x="563054" y="61950"/>
                </a:cubicBezTo>
                <a:close/>
                <a:moveTo>
                  <a:pt x="1267904" y="8260"/>
                </a:moveTo>
                <a:cubicBezTo>
                  <a:pt x="1290848" y="11931"/>
                  <a:pt x="1306909" y="15602"/>
                  <a:pt x="1316087" y="19273"/>
                </a:cubicBezTo>
                <a:cubicBezTo>
                  <a:pt x="1318840" y="20191"/>
                  <a:pt x="1319758" y="22027"/>
                  <a:pt x="1318840" y="24780"/>
                </a:cubicBezTo>
                <a:cubicBezTo>
                  <a:pt x="1318840" y="35793"/>
                  <a:pt x="1318840" y="47265"/>
                  <a:pt x="1318840" y="59196"/>
                </a:cubicBezTo>
                <a:lnTo>
                  <a:pt x="1318840" y="60573"/>
                </a:lnTo>
                <a:lnTo>
                  <a:pt x="1335360" y="60573"/>
                </a:lnTo>
                <a:cubicBezTo>
                  <a:pt x="1337196" y="60573"/>
                  <a:pt x="1340867" y="60114"/>
                  <a:pt x="1346373" y="59196"/>
                </a:cubicBezTo>
                <a:cubicBezTo>
                  <a:pt x="1361976" y="58279"/>
                  <a:pt x="1372071" y="56902"/>
                  <a:pt x="1376660" y="55066"/>
                </a:cubicBezTo>
                <a:cubicBezTo>
                  <a:pt x="1385838" y="66080"/>
                  <a:pt x="1391803" y="72963"/>
                  <a:pt x="1394557" y="75716"/>
                </a:cubicBezTo>
                <a:cubicBezTo>
                  <a:pt x="1396392" y="77552"/>
                  <a:pt x="1396851" y="78929"/>
                  <a:pt x="1395933" y="79846"/>
                </a:cubicBezTo>
                <a:cubicBezTo>
                  <a:pt x="1395015" y="80764"/>
                  <a:pt x="1393180" y="81223"/>
                  <a:pt x="1390427" y="81223"/>
                </a:cubicBezTo>
                <a:cubicBezTo>
                  <a:pt x="1387673" y="81223"/>
                  <a:pt x="1379872" y="81223"/>
                  <a:pt x="1367023" y="81223"/>
                </a:cubicBezTo>
                <a:cubicBezTo>
                  <a:pt x="1354175" y="82141"/>
                  <a:pt x="1345915" y="82600"/>
                  <a:pt x="1342243" y="82600"/>
                </a:cubicBezTo>
                <a:lnTo>
                  <a:pt x="1317464" y="83976"/>
                </a:lnTo>
                <a:lnTo>
                  <a:pt x="1317464" y="128029"/>
                </a:lnTo>
                <a:lnTo>
                  <a:pt x="1329853" y="128029"/>
                </a:lnTo>
                <a:cubicBezTo>
                  <a:pt x="1346373" y="128029"/>
                  <a:pt x="1361976" y="126653"/>
                  <a:pt x="1376660" y="123899"/>
                </a:cubicBezTo>
                <a:cubicBezTo>
                  <a:pt x="1378495" y="125735"/>
                  <a:pt x="1381708" y="129406"/>
                  <a:pt x="1386297" y="134913"/>
                </a:cubicBezTo>
                <a:cubicBezTo>
                  <a:pt x="1390885" y="140419"/>
                  <a:pt x="1393639" y="143632"/>
                  <a:pt x="1394557" y="144549"/>
                </a:cubicBezTo>
                <a:cubicBezTo>
                  <a:pt x="1396392" y="147303"/>
                  <a:pt x="1397310" y="149138"/>
                  <a:pt x="1397310" y="150056"/>
                </a:cubicBezTo>
                <a:cubicBezTo>
                  <a:pt x="1396392" y="150974"/>
                  <a:pt x="1394557" y="151433"/>
                  <a:pt x="1391803" y="151433"/>
                </a:cubicBezTo>
                <a:cubicBezTo>
                  <a:pt x="1374365" y="151433"/>
                  <a:pt x="1356469" y="151433"/>
                  <a:pt x="1338113" y="151433"/>
                </a:cubicBezTo>
                <a:lnTo>
                  <a:pt x="1254137" y="155563"/>
                </a:lnTo>
                <a:cubicBezTo>
                  <a:pt x="1251384" y="155563"/>
                  <a:pt x="1244959" y="156022"/>
                  <a:pt x="1234864" y="156939"/>
                </a:cubicBezTo>
                <a:cubicBezTo>
                  <a:pt x="1222933" y="157857"/>
                  <a:pt x="1215132" y="158316"/>
                  <a:pt x="1211461" y="158316"/>
                </a:cubicBezTo>
                <a:lnTo>
                  <a:pt x="1194941" y="133536"/>
                </a:lnTo>
                <a:cubicBezTo>
                  <a:pt x="1216967" y="133536"/>
                  <a:pt x="1233946" y="133536"/>
                  <a:pt x="1245877" y="133536"/>
                </a:cubicBezTo>
                <a:lnTo>
                  <a:pt x="1259644" y="132159"/>
                </a:lnTo>
                <a:lnTo>
                  <a:pt x="1259644" y="86730"/>
                </a:lnTo>
                <a:cubicBezTo>
                  <a:pt x="1256891" y="86730"/>
                  <a:pt x="1251384" y="87189"/>
                  <a:pt x="1243124" y="88106"/>
                </a:cubicBezTo>
                <a:cubicBezTo>
                  <a:pt x="1229357" y="89024"/>
                  <a:pt x="1217885" y="89942"/>
                  <a:pt x="1208707" y="90860"/>
                </a:cubicBezTo>
                <a:lnTo>
                  <a:pt x="1190811" y="64703"/>
                </a:lnTo>
                <a:cubicBezTo>
                  <a:pt x="1222015" y="64703"/>
                  <a:pt x="1242206" y="64244"/>
                  <a:pt x="1251384" y="63326"/>
                </a:cubicBezTo>
                <a:lnTo>
                  <a:pt x="1259644" y="63326"/>
                </a:lnTo>
                <a:lnTo>
                  <a:pt x="1259644" y="60573"/>
                </a:lnTo>
                <a:cubicBezTo>
                  <a:pt x="1259644" y="43135"/>
                  <a:pt x="1259644" y="27992"/>
                  <a:pt x="1259644" y="15143"/>
                </a:cubicBezTo>
                <a:cubicBezTo>
                  <a:pt x="1259644" y="8719"/>
                  <a:pt x="1262397" y="6425"/>
                  <a:pt x="1267904" y="8260"/>
                </a:cubicBezTo>
                <a:close/>
                <a:moveTo>
                  <a:pt x="861101" y="6883"/>
                </a:moveTo>
                <a:cubicBezTo>
                  <a:pt x="862936" y="6883"/>
                  <a:pt x="865460" y="7342"/>
                  <a:pt x="868672" y="8260"/>
                </a:cubicBezTo>
                <a:cubicBezTo>
                  <a:pt x="892534" y="14684"/>
                  <a:pt x="907678" y="19732"/>
                  <a:pt x="914102" y="23403"/>
                </a:cubicBezTo>
                <a:cubicBezTo>
                  <a:pt x="917773" y="24321"/>
                  <a:pt x="919609" y="27074"/>
                  <a:pt x="919609" y="31663"/>
                </a:cubicBezTo>
                <a:cubicBezTo>
                  <a:pt x="918691" y="41759"/>
                  <a:pt x="918232" y="55984"/>
                  <a:pt x="918232" y="74340"/>
                </a:cubicBezTo>
                <a:cubicBezTo>
                  <a:pt x="918232" y="157857"/>
                  <a:pt x="917314" y="221642"/>
                  <a:pt x="915479" y="265696"/>
                </a:cubicBezTo>
                <a:cubicBezTo>
                  <a:pt x="915479" y="294147"/>
                  <a:pt x="909054" y="309749"/>
                  <a:pt x="896206" y="312502"/>
                </a:cubicBezTo>
                <a:cubicBezTo>
                  <a:pt x="884275" y="318926"/>
                  <a:pt x="874638" y="324892"/>
                  <a:pt x="867296" y="330399"/>
                </a:cubicBezTo>
                <a:cubicBezTo>
                  <a:pt x="859036" y="335905"/>
                  <a:pt x="853529" y="338200"/>
                  <a:pt x="850776" y="337282"/>
                </a:cubicBezTo>
                <a:cubicBezTo>
                  <a:pt x="847105" y="335446"/>
                  <a:pt x="845728" y="330399"/>
                  <a:pt x="846646" y="322139"/>
                </a:cubicBezTo>
                <a:cubicBezTo>
                  <a:pt x="847564" y="307454"/>
                  <a:pt x="843434" y="298735"/>
                  <a:pt x="834256" y="295982"/>
                </a:cubicBezTo>
                <a:cubicBezTo>
                  <a:pt x="827831" y="292311"/>
                  <a:pt x="813606" y="285887"/>
                  <a:pt x="791579" y="276709"/>
                </a:cubicBezTo>
                <a:cubicBezTo>
                  <a:pt x="786991" y="274873"/>
                  <a:pt x="783320" y="273497"/>
                  <a:pt x="780566" y="272579"/>
                </a:cubicBezTo>
                <a:lnTo>
                  <a:pt x="783320" y="260189"/>
                </a:lnTo>
                <a:lnTo>
                  <a:pt x="850776" y="267072"/>
                </a:lnTo>
                <a:cubicBezTo>
                  <a:pt x="855365" y="262483"/>
                  <a:pt x="858118" y="196404"/>
                  <a:pt x="859036" y="68833"/>
                </a:cubicBezTo>
                <a:cubicBezTo>
                  <a:pt x="859036" y="66080"/>
                  <a:pt x="859036" y="59655"/>
                  <a:pt x="859036" y="49560"/>
                </a:cubicBezTo>
                <a:cubicBezTo>
                  <a:pt x="858118" y="34875"/>
                  <a:pt x="857659" y="24321"/>
                  <a:pt x="857659" y="17897"/>
                </a:cubicBezTo>
                <a:cubicBezTo>
                  <a:pt x="856741" y="11472"/>
                  <a:pt x="856741" y="8260"/>
                  <a:pt x="857659" y="8260"/>
                </a:cubicBezTo>
                <a:cubicBezTo>
                  <a:pt x="858118" y="7342"/>
                  <a:pt x="859265" y="6883"/>
                  <a:pt x="861101" y="6883"/>
                </a:cubicBezTo>
                <a:close/>
                <a:moveTo>
                  <a:pt x="1136433" y="4818"/>
                </a:moveTo>
                <a:cubicBezTo>
                  <a:pt x="1137809" y="4360"/>
                  <a:pt x="1139416" y="4589"/>
                  <a:pt x="1141251" y="5507"/>
                </a:cubicBezTo>
                <a:cubicBezTo>
                  <a:pt x="1144004" y="7342"/>
                  <a:pt x="1150429" y="10554"/>
                  <a:pt x="1160524" y="15143"/>
                </a:cubicBezTo>
                <a:cubicBezTo>
                  <a:pt x="1177044" y="23403"/>
                  <a:pt x="1186222" y="28451"/>
                  <a:pt x="1188057" y="30287"/>
                </a:cubicBezTo>
                <a:cubicBezTo>
                  <a:pt x="1190811" y="32122"/>
                  <a:pt x="1190352" y="34875"/>
                  <a:pt x="1186681" y="38547"/>
                </a:cubicBezTo>
                <a:cubicBezTo>
                  <a:pt x="1183928" y="40382"/>
                  <a:pt x="1177962" y="46807"/>
                  <a:pt x="1168784" y="57820"/>
                </a:cubicBezTo>
                <a:cubicBezTo>
                  <a:pt x="1145840" y="82600"/>
                  <a:pt x="1126108" y="100496"/>
                  <a:pt x="1109588" y="111510"/>
                </a:cubicBezTo>
                <a:lnTo>
                  <a:pt x="1150888" y="108756"/>
                </a:lnTo>
                <a:cubicBezTo>
                  <a:pt x="1150888" y="106921"/>
                  <a:pt x="1151805" y="105085"/>
                  <a:pt x="1153641" y="103250"/>
                </a:cubicBezTo>
                <a:cubicBezTo>
                  <a:pt x="1158230" y="94990"/>
                  <a:pt x="1161901" y="86271"/>
                  <a:pt x="1164654" y="77093"/>
                </a:cubicBezTo>
                <a:cubicBezTo>
                  <a:pt x="1166490" y="73422"/>
                  <a:pt x="1169243" y="72504"/>
                  <a:pt x="1172914" y="74340"/>
                </a:cubicBezTo>
                <a:cubicBezTo>
                  <a:pt x="1184845" y="80764"/>
                  <a:pt x="1199071" y="89024"/>
                  <a:pt x="1215591" y="99120"/>
                </a:cubicBezTo>
                <a:cubicBezTo>
                  <a:pt x="1220180" y="101873"/>
                  <a:pt x="1220180" y="104626"/>
                  <a:pt x="1215591" y="107380"/>
                </a:cubicBezTo>
                <a:cubicBezTo>
                  <a:pt x="1211002" y="111968"/>
                  <a:pt x="1204577" y="118393"/>
                  <a:pt x="1196317" y="126653"/>
                </a:cubicBezTo>
                <a:cubicBezTo>
                  <a:pt x="1167866" y="156939"/>
                  <a:pt x="1145381" y="177589"/>
                  <a:pt x="1128861" y="188603"/>
                </a:cubicBezTo>
                <a:lnTo>
                  <a:pt x="1190811" y="181719"/>
                </a:lnTo>
                <a:lnTo>
                  <a:pt x="1196317" y="195486"/>
                </a:lnTo>
                <a:lnTo>
                  <a:pt x="1121978" y="225772"/>
                </a:lnTo>
                <a:cubicBezTo>
                  <a:pt x="1110965" y="229443"/>
                  <a:pt x="1101328" y="234950"/>
                  <a:pt x="1093068" y="242292"/>
                </a:cubicBezTo>
                <a:lnTo>
                  <a:pt x="1072418" y="194109"/>
                </a:lnTo>
                <a:cubicBezTo>
                  <a:pt x="1088938" y="192274"/>
                  <a:pt x="1100410" y="186767"/>
                  <a:pt x="1106835" y="177589"/>
                </a:cubicBezTo>
                <a:cubicBezTo>
                  <a:pt x="1117848" y="163823"/>
                  <a:pt x="1127026" y="150515"/>
                  <a:pt x="1134368" y="137666"/>
                </a:cubicBezTo>
                <a:lnTo>
                  <a:pt x="1109588" y="145926"/>
                </a:lnTo>
                <a:cubicBezTo>
                  <a:pt x="1096739" y="150515"/>
                  <a:pt x="1087561" y="155104"/>
                  <a:pt x="1082055" y="159693"/>
                </a:cubicBezTo>
                <a:lnTo>
                  <a:pt x="1061405" y="115640"/>
                </a:lnTo>
                <a:cubicBezTo>
                  <a:pt x="1074254" y="112886"/>
                  <a:pt x="1082055" y="108756"/>
                  <a:pt x="1084808" y="103250"/>
                </a:cubicBezTo>
                <a:cubicBezTo>
                  <a:pt x="1094903" y="86730"/>
                  <a:pt x="1107752" y="63785"/>
                  <a:pt x="1123354" y="34417"/>
                </a:cubicBezTo>
                <a:cubicBezTo>
                  <a:pt x="1124272" y="31663"/>
                  <a:pt x="1125649" y="27992"/>
                  <a:pt x="1127484" y="23403"/>
                </a:cubicBezTo>
                <a:cubicBezTo>
                  <a:pt x="1129320" y="19732"/>
                  <a:pt x="1131156" y="14684"/>
                  <a:pt x="1132991" y="8260"/>
                </a:cubicBezTo>
                <a:cubicBezTo>
                  <a:pt x="1133909" y="6424"/>
                  <a:pt x="1135056" y="5277"/>
                  <a:pt x="1136433" y="4818"/>
                </a:cubicBezTo>
                <a:close/>
                <a:moveTo>
                  <a:pt x="143173" y="1377"/>
                </a:moveTo>
                <a:cubicBezTo>
                  <a:pt x="144090" y="459"/>
                  <a:pt x="146385" y="459"/>
                  <a:pt x="150056" y="1377"/>
                </a:cubicBezTo>
                <a:cubicBezTo>
                  <a:pt x="170247" y="6883"/>
                  <a:pt x="187685" y="12849"/>
                  <a:pt x="202369" y="19273"/>
                </a:cubicBezTo>
                <a:cubicBezTo>
                  <a:pt x="205122" y="20191"/>
                  <a:pt x="206040" y="22486"/>
                  <a:pt x="205122" y="26157"/>
                </a:cubicBezTo>
                <a:cubicBezTo>
                  <a:pt x="203287" y="39923"/>
                  <a:pt x="202369" y="56443"/>
                  <a:pt x="202369" y="75716"/>
                </a:cubicBezTo>
                <a:lnTo>
                  <a:pt x="246422" y="74340"/>
                </a:lnTo>
                <a:cubicBezTo>
                  <a:pt x="272120" y="71586"/>
                  <a:pt x="292770" y="69292"/>
                  <a:pt x="308372" y="67456"/>
                </a:cubicBezTo>
                <a:cubicBezTo>
                  <a:pt x="318467" y="75716"/>
                  <a:pt x="325351" y="82600"/>
                  <a:pt x="329022" y="88106"/>
                </a:cubicBezTo>
                <a:cubicBezTo>
                  <a:pt x="331775" y="90860"/>
                  <a:pt x="332693" y="92695"/>
                  <a:pt x="331775" y="93613"/>
                </a:cubicBezTo>
                <a:cubicBezTo>
                  <a:pt x="331775" y="95449"/>
                  <a:pt x="329939" y="96366"/>
                  <a:pt x="326268" y="96366"/>
                </a:cubicBezTo>
                <a:cubicBezTo>
                  <a:pt x="306077" y="96366"/>
                  <a:pt x="284051" y="96366"/>
                  <a:pt x="260189" y="96366"/>
                </a:cubicBezTo>
                <a:lnTo>
                  <a:pt x="213382" y="99120"/>
                </a:lnTo>
                <a:cubicBezTo>
                  <a:pt x="256518" y="158775"/>
                  <a:pt x="301947" y="201910"/>
                  <a:pt x="349672" y="228526"/>
                </a:cubicBezTo>
                <a:lnTo>
                  <a:pt x="348295" y="236786"/>
                </a:lnTo>
                <a:cubicBezTo>
                  <a:pt x="334528" y="246881"/>
                  <a:pt x="319385" y="261566"/>
                  <a:pt x="302865" y="280839"/>
                </a:cubicBezTo>
                <a:cubicBezTo>
                  <a:pt x="299194" y="285428"/>
                  <a:pt x="295523" y="285428"/>
                  <a:pt x="291852" y="280839"/>
                </a:cubicBezTo>
                <a:cubicBezTo>
                  <a:pt x="255141" y="246881"/>
                  <a:pt x="224854" y="188144"/>
                  <a:pt x="200992" y="104626"/>
                </a:cubicBezTo>
                <a:cubicBezTo>
                  <a:pt x="200992" y="149597"/>
                  <a:pt x="200992" y="195027"/>
                  <a:pt x="200992" y="240916"/>
                </a:cubicBezTo>
                <a:cubicBezTo>
                  <a:pt x="204663" y="240916"/>
                  <a:pt x="210170" y="240457"/>
                  <a:pt x="217512" y="239539"/>
                </a:cubicBezTo>
                <a:cubicBezTo>
                  <a:pt x="227608" y="238621"/>
                  <a:pt x="234491" y="237703"/>
                  <a:pt x="238162" y="236786"/>
                </a:cubicBezTo>
                <a:cubicBezTo>
                  <a:pt x="247340" y="245963"/>
                  <a:pt x="253305" y="252388"/>
                  <a:pt x="256059" y="256059"/>
                </a:cubicBezTo>
                <a:cubicBezTo>
                  <a:pt x="257894" y="257894"/>
                  <a:pt x="258812" y="259730"/>
                  <a:pt x="258812" y="261566"/>
                </a:cubicBezTo>
                <a:cubicBezTo>
                  <a:pt x="257894" y="262483"/>
                  <a:pt x="256059" y="262942"/>
                  <a:pt x="253305" y="262942"/>
                </a:cubicBezTo>
                <a:cubicBezTo>
                  <a:pt x="229443" y="262942"/>
                  <a:pt x="212464" y="263401"/>
                  <a:pt x="202369" y="264319"/>
                </a:cubicBezTo>
                <a:lnTo>
                  <a:pt x="200992" y="264319"/>
                </a:lnTo>
                <a:cubicBezTo>
                  <a:pt x="200992" y="279921"/>
                  <a:pt x="200992" y="295064"/>
                  <a:pt x="200992" y="309749"/>
                </a:cubicBezTo>
                <a:cubicBezTo>
                  <a:pt x="201910" y="317091"/>
                  <a:pt x="199616" y="321680"/>
                  <a:pt x="194109" y="323515"/>
                </a:cubicBezTo>
                <a:cubicBezTo>
                  <a:pt x="178507" y="329022"/>
                  <a:pt x="161987" y="333611"/>
                  <a:pt x="144549" y="337282"/>
                </a:cubicBezTo>
                <a:cubicBezTo>
                  <a:pt x="141796" y="338200"/>
                  <a:pt x="139960" y="338200"/>
                  <a:pt x="139043" y="337282"/>
                </a:cubicBezTo>
                <a:cubicBezTo>
                  <a:pt x="138125" y="337282"/>
                  <a:pt x="137666" y="335446"/>
                  <a:pt x="137666" y="331775"/>
                </a:cubicBezTo>
                <a:cubicBezTo>
                  <a:pt x="138584" y="324433"/>
                  <a:pt x="139043" y="313879"/>
                  <a:pt x="139043" y="300112"/>
                </a:cubicBezTo>
                <a:cubicBezTo>
                  <a:pt x="139960" y="285428"/>
                  <a:pt x="140419" y="274414"/>
                  <a:pt x="140419" y="267072"/>
                </a:cubicBezTo>
                <a:lnTo>
                  <a:pt x="128029" y="267072"/>
                </a:lnTo>
                <a:cubicBezTo>
                  <a:pt x="111509" y="268908"/>
                  <a:pt x="99578" y="269826"/>
                  <a:pt x="92236" y="269826"/>
                </a:cubicBezTo>
                <a:lnTo>
                  <a:pt x="74340" y="245046"/>
                </a:lnTo>
                <a:cubicBezTo>
                  <a:pt x="92695" y="245046"/>
                  <a:pt x="108297" y="244587"/>
                  <a:pt x="121146" y="243669"/>
                </a:cubicBezTo>
                <a:lnTo>
                  <a:pt x="140419" y="243669"/>
                </a:lnTo>
                <a:cubicBezTo>
                  <a:pt x="141337" y="217971"/>
                  <a:pt x="141796" y="192733"/>
                  <a:pt x="141796" y="167953"/>
                </a:cubicBezTo>
                <a:cubicBezTo>
                  <a:pt x="106003" y="221183"/>
                  <a:pt x="60114" y="262483"/>
                  <a:pt x="4130" y="291852"/>
                </a:cubicBezTo>
                <a:lnTo>
                  <a:pt x="0" y="284969"/>
                </a:lnTo>
                <a:cubicBezTo>
                  <a:pt x="47724" y="229902"/>
                  <a:pt x="85812" y="169329"/>
                  <a:pt x="114263" y="103250"/>
                </a:cubicBezTo>
                <a:lnTo>
                  <a:pt x="83976" y="104626"/>
                </a:lnTo>
                <a:cubicBezTo>
                  <a:pt x="66538" y="105544"/>
                  <a:pt x="51395" y="106462"/>
                  <a:pt x="38546" y="107380"/>
                </a:cubicBezTo>
                <a:lnTo>
                  <a:pt x="17897" y="81223"/>
                </a:lnTo>
                <a:cubicBezTo>
                  <a:pt x="26156" y="82141"/>
                  <a:pt x="42218" y="82141"/>
                  <a:pt x="66080" y="81223"/>
                </a:cubicBezTo>
                <a:cubicBezTo>
                  <a:pt x="71586" y="81223"/>
                  <a:pt x="75257" y="81223"/>
                  <a:pt x="77093" y="81223"/>
                </a:cubicBezTo>
                <a:lnTo>
                  <a:pt x="143173" y="78470"/>
                </a:lnTo>
                <a:cubicBezTo>
                  <a:pt x="143173" y="55525"/>
                  <a:pt x="142714" y="32581"/>
                  <a:pt x="141796" y="9637"/>
                </a:cubicBezTo>
                <a:cubicBezTo>
                  <a:pt x="141796" y="5048"/>
                  <a:pt x="142255" y="2295"/>
                  <a:pt x="143173" y="1377"/>
                </a:cubicBezTo>
                <a:close/>
                <a:moveTo>
                  <a:pt x="488714" y="0"/>
                </a:moveTo>
                <a:cubicBezTo>
                  <a:pt x="522672" y="1836"/>
                  <a:pt x="545616" y="6425"/>
                  <a:pt x="557547" y="13767"/>
                </a:cubicBezTo>
                <a:cubicBezTo>
                  <a:pt x="565807" y="17438"/>
                  <a:pt x="567184" y="22944"/>
                  <a:pt x="561677" y="30287"/>
                </a:cubicBezTo>
                <a:cubicBezTo>
                  <a:pt x="558924" y="33040"/>
                  <a:pt x="555712" y="35793"/>
                  <a:pt x="552041" y="38547"/>
                </a:cubicBezTo>
                <a:lnTo>
                  <a:pt x="593340" y="37170"/>
                </a:lnTo>
                <a:cubicBezTo>
                  <a:pt x="611696" y="35334"/>
                  <a:pt x="627757" y="33040"/>
                  <a:pt x="641524" y="30287"/>
                </a:cubicBezTo>
                <a:cubicBezTo>
                  <a:pt x="644277" y="32122"/>
                  <a:pt x="648407" y="35793"/>
                  <a:pt x="653913" y="41300"/>
                </a:cubicBezTo>
                <a:cubicBezTo>
                  <a:pt x="658502" y="45889"/>
                  <a:pt x="661715" y="49101"/>
                  <a:pt x="663550" y="50937"/>
                </a:cubicBezTo>
                <a:cubicBezTo>
                  <a:pt x="666303" y="53690"/>
                  <a:pt x="667221" y="55525"/>
                  <a:pt x="666303" y="56443"/>
                </a:cubicBezTo>
                <a:cubicBezTo>
                  <a:pt x="665386" y="57361"/>
                  <a:pt x="662632" y="57820"/>
                  <a:pt x="658043" y="57820"/>
                </a:cubicBezTo>
                <a:cubicBezTo>
                  <a:pt x="654372" y="57820"/>
                  <a:pt x="647030" y="57820"/>
                  <a:pt x="636017" y="57820"/>
                </a:cubicBezTo>
                <a:cubicBezTo>
                  <a:pt x="619497" y="58738"/>
                  <a:pt x="608025" y="59196"/>
                  <a:pt x="601600" y="59196"/>
                </a:cubicBezTo>
                <a:cubicBezTo>
                  <a:pt x="603436" y="61032"/>
                  <a:pt x="606189" y="62868"/>
                  <a:pt x="609860" y="64703"/>
                </a:cubicBezTo>
                <a:cubicBezTo>
                  <a:pt x="612614" y="66539"/>
                  <a:pt x="615367" y="68374"/>
                  <a:pt x="618120" y="70210"/>
                </a:cubicBezTo>
                <a:cubicBezTo>
                  <a:pt x="619956" y="71128"/>
                  <a:pt x="620874" y="72504"/>
                  <a:pt x="620874" y="74340"/>
                </a:cubicBezTo>
                <a:cubicBezTo>
                  <a:pt x="619956" y="75258"/>
                  <a:pt x="618579" y="76175"/>
                  <a:pt x="616744" y="77093"/>
                </a:cubicBezTo>
                <a:cubicBezTo>
                  <a:pt x="614908" y="78011"/>
                  <a:pt x="611696" y="79387"/>
                  <a:pt x="607107" y="81223"/>
                </a:cubicBezTo>
                <a:cubicBezTo>
                  <a:pt x="603436" y="83059"/>
                  <a:pt x="600224" y="84435"/>
                  <a:pt x="597470" y="85353"/>
                </a:cubicBezTo>
                <a:cubicBezTo>
                  <a:pt x="593799" y="88106"/>
                  <a:pt x="589669" y="89942"/>
                  <a:pt x="585080" y="90860"/>
                </a:cubicBezTo>
                <a:lnTo>
                  <a:pt x="619497" y="89483"/>
                </a:lnTo>
                <a:cubicBezTo>
                  <a:pt x="620415" y="89483"/>
                  <a:pt x="622250" y="89483"/>
                  <a:pt x="625004" y="89483"/>
                </a:cubicBezTo>
                <a:cubicBezTo>
                  <a:pt x="647948" y="87647"/>
                  <a:pt x="664009" y="85353"/>
                  <a:pt x="673187" y="82600"/>
                </a:cubicBezTo>
                <a:cubicBezTo>
                  <a:pt x="685118" y="94531"/>
                  <a:pt x="692001" y="101873"/>
                  <a:pt x="693837" y="104626"/>
                </a:cubicBezTo>
                <a:cubicBezTo>
                  <a:pt x="695672" y="107380"/>
                  <a:pt x="696590" y="109215"/>
                  <a:pt x="696590" y="110133"/>
                </a:cubicBezTo>
                <a:cubicBezTo>
                  <a:pt x="695672" y="111051"/>
                  <a:pt x="693378" y="111510"/>
                  <a:pt x="689707" y="111510"/>
                </a:cubicBezTo>
                <a:cubicBezTo>
                  <a:pt x="669516" y="111510"/>
                  <a:pt x="648866" y="111968"/>
                  <a:pt x="627757" y="112886"/>
                </a:cubicBezTo>
                <a:lnTo>
                  <a:pt x="598847" y="114263"/>
                </a:lnTo>
                <a:lnTo>
                  <a:pt x="600224" y="114263"/>
                </a:lnTo>
                <a:cubicBezTo>
                  <a:pt x="608484" y="118852"/>
                  <a:pt x="621791" y="126653"/>
                  <a:pt x="640147" y="137666"/>
                </a:cubicBezTo>
                <a:cubicBezTo>
                  <a:pt x="642900" y="139502"/>
                  <a:pt x="644736" y="140878"/>
                  <a:pt x="645654" y="141796"/>
                </a:cubicBezTo>
                <a:cubicBezTo>
                  <a:pt x="650242" y="144549"/>
                  <a:pt x="652537" y="146844"/>
                  <a:pt x="652537" y="148679"/>
                </a:cubicBezTo>
                <a:cubicBezTo>
                  <a:pt x="652537" y="150515"/>
                  <a:pt x="650701" y="152350"/>
                  <a:pt x="647030" y="154186"/>
                </a:cubicBezTo>
                <a:cubicBezTo>
                  <a:pt x="643359" y="155104"/>
                  <a:pt x="641524" y="157857"/>
                  <a:pt x="641524" y="162446"/>
                </a:cubicBezTo>
                <a:cubicBezTo>
                  <a:pt x="640606" y="170706"/>
                  <a:pt x="640147" y="186308"/>
                  <a:pt x="640147" y="209252"/>
                </a:cubicBezTo>
                <a:cubicBezTo>
                  <a:pt x="640147" y="214759"/>
                  <a:pt x="638311" y="218889"/>
                  <a:pt x="634640" y="221642"/>
                </a:cubicBezTo>
                <a:cubicBezTo>
                  <a:pt x="621791" y="227149"/>
                  <a:pt x="608484" y="231738"/>
                  <a:pt x="594717" y="235409"/>
                </a:cubicBezTo>
                <a:cubicBezTo>
                  <a:pt x="587375" y="238162"/>
                  <a:pt x="583704" y="235868"/>
                  <a:pt x="583704" y="228526"/>
                </a:cubicBezTo>
                <a:lnTo>
                  <a:pt x="583704" y="224396"/>
                </a:lnTo>
                <a:cubicBezTo>
                  <a:pt x="574526" y="224396"/>
                  <a:pt x="563513" y="224855"/>
                  <a:pt x="550664" y="225772"/>
                </a:cubicBezTo>
                <a:cubicBezTo>
                  <a:pt x="550664" y="225772"/>
                  <a:pt x="551582" y="226231"/>
                  <a:pt x="553417" y="227149"/>
                </a:cubicBezTo>
                <a:cubicBezTo>
                  <a:pt x="556171" y="228067"/>
                  <a:pt x="557088" y="229443"/>
                  <a:pt x="556171" y="231279"/>
                </a:cubicBezTo>
                <a:cubicBezTo>
                  <a:pt x="556171" y="236786"/>
                  <a:pt x="556171" y="242292"/>
                  <a:pt x="556171" y="247799"/>
                </a:cubicBezTo>
                <a:lnTo>
                  <a:pt x="607107" y="245046"/>
                </a:lnTo>
                <a:cubicBezTo>
                  <a:pt x="630969" y="245046"/>
                  <a:pt x="655290" y="243210"/>
                  <a:pt x="680070" y="239539"/>
                </a:cubicBezTo>
                <a:cubicBezTo>
                  <a:pt x="683741" y="243210"/>
                  <a:pt x="689707" y="250552"/>
                  <a:pt x="697967" y="261566"/>
                </a:cubicBezTo>
                <a:cubicBezTo>
                  <a:pt x="699802" y="264319"/>
                  <a:pt x="700720" y="266154"/>
                  <a:pt x="700720" y="267072"/>
                </a:cubicBezTo>
                <a:cubicBezTo>
                  <a:pt x="699802" y="267990"/>
                  <a:pt x="697967" y="268449"/>
                  <a:pt x="695213" y="268449"/>
                </a:cubicBezTo>
                <a:cubicBezTo>
                  <a:pt x="658502" y="268449"/>
                  <a:pt x="632346" y="268908"/>
                  <a:pt x="616744" y="269826"/>
                </a:cubicBezTo>
                <a:lnTo>
                  <a:pt x="556171" y="271202"/>
                </a:lnTo>
                <a:lnTo>
                  <a:pt x="556171" y="315255"/>
                </a:lnTo>
                <a:cubicBezTo>
                  <a:pt x="557088" y="320762"/>
                  <a:pt x="554794" y="323974"/>
                  <a:pt x="549287" y="324892"/>
                </a:cubicBezTo>
                <a:cubicBezTo>
                  <a:pt x="533685" y="329481"/>
                  <a:pt x="516706" y="332693"/>
                  <a:pt x="498351" y="334529"/>
                </a:cubicBezTo>
                <a:cubicBezTo>
                  <a:pt x="494680" y="335446"/>
                  <a:pt x="492844" y="333611"/>
                  <a:pt x="492844" y="329022"/>
                </a:cubicBezTo>
                <a:cubicBezTo>
                  <a:pt x="493762" y="322598"/>
                  <a:pt x="494221" y="303783"/>
                  <a:pt x="494221" y="272579"/>
                </a:cubicBezTo>
                <a:lnTo>
                  <a:pt x="426765" y="275332"/>
                </a:lnTo>
                <a:cubicBezTo>
                  <a:pt x="414834" y="275332"/>
                  <a:pt x="397855" y="276250"/>
                  <a:pt x="375828" y="278085"/>
                </a:cubicBezTo>
                <a:lnTo>
                  <a:pt x="359308" y="253306"/>
                </a:lnTo>
                <a:cubicBezTo>
                  <a:pt x="394184" y="253306"/>
                  <a:pt x="415292" y="252847"/>
                  <a:pt x="422635" y="251929"/>
                </a:cubicBezTo>
                <a:lnTo>
                  <a:pt x="494221" y="250552"/>
                </a:lnTo>
                <a:lnTo>
                  <a:pt x="494221" y="227149"/>
                </a:lnTo>
                <a:lnTo>
                  <a:pt x="466688" y="228526"/>
                </a:lnTo>
                <a:cubicBezTo>
                  <a:pt x="466688" y="229443"/>
                  <a:pt x="464852" y="230820"/>
                  <a:pt x="461181" y="232656"/>
                </a:cubicBezTo>
                <a:cubicBezTo>
                  <a:pt x="451086" y="237245"/>
                  <a:pt x="435942" y="241375"/>
                  <a:pt x="415751" y="245046"/>
                </a:cubicBezTo>
                <a:cubicBezTo>
                  <a:pt x="412080" y="246881"/>
                  <a:pt x="410245" y="244587"/>
                  <a:pt x="410245" y="238162"/>
                </a:cubicBezTo>
                <a:cubicBezTo>
                  <a:pt x="411162" y="227149"/>
                  <a:pt x="411621" y="203287"/>
                  <a:pt x="411621" y="166576"/>
                </a:cubicBezTo>
                <a:cubicBezTo>
                  <a:pt x="411621" y="155563"/>
                  <a:pt x="411621" y="143173"/>
                  <a:pt x="411621" y="129406"/>
                </a:cubicBezTo>
                <a:cubicBezTo>
                  <a:pt x="411621" y="124817"/>
                  <a:pt x="412080" y="122523"/>
                  <a:pt x="412998" y="122523"/>
                </a:cubicBezTo>
                <a:cubicBezTo>
                  <a:pt x="402902" y="122523"/>
                  <a:pt x="391430" y="123441"/>
                  <a:pt x="378581" y="125276"/>
                </a:cubicBezTo>
                <a:lnTo>
                  <a:pt x="357932" y="99120"/>
                </a:lnTo>
                <a:cubicBezTo>
                  <a:pt x="382711" y="99120"/>
                  <a:pt x="403820" y="99120"/>
                  <a:pt x="421258" y="99120"/>
                </a:cubicBezTo>
                <a:lnTo>
                  <a:pt x="459804" y="96366"/>
                </a:lnTo>
                <a:cubicBezTo>
                  <a:pt x="457051" y="90860"/>
                  <a:pt x="451086" y="81223"/>
                  <a:pt x="441908" y="67456"/>
                </a:cubicBezTo>
                <a:cubicBezTo>
                  <a:pt x="438237" y="68374"/>
                  <a:pt x="431812" y="68833"/>
                  <a:pt x="422635" y="68833"/>
                </a:cubicBezTo>
                <a:cubicBezTo>
                  <a:pt x="412539" y="69751"/>
                  <a:pt x="405656" y="70210"/>
                  <a:pt x="401985" y="70210"/>
                </a:cubicBezTo>
                <a:lnTo>
                  <a:pt x="382711" y="46807"/>
                </a:lnTo>
                <a:cubicBezTo>
                  <a:pt x="390971" y="46807"/>
                  <a:pt x="402902" y="46348"/>
                  <a:pt x="418505" y="45430"/>
                </a:cubicBezTo>
                <a:cubicBezTo>
                  <a:pt x="429518" y="45430"/>
                  <a:pt x="436860" y="45430"/>
                  <a:pt x="440531" y="45430"/>
                </a:cubicBezTo>
                <a:lnTo>
                  <a:pt x="506611" y="41300"/>
                </a:lnTo>
                <a:cubicBezTo>
                  <a:pt x="502940" y="33958"/>
                  <a:pt x="494680" y="22027"/>
                  <a:pt x="481831" y="5507"/>
                </a:cubicBezTo>
                <a:close/>
              </a:path>
            </a:pathLst>
          </a:custGeom>
          <a:solidFill>
            <a:srgbClr val="00768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2800" dirty="0">
              <a:solidFill>
                <a:srgbClr val="007684"/>
              </a:solidFill>
              <a:latin typeface="方正颜宋简体_大" panose="02000000000000000000" pitchFamily="2" charset="-122"/>
              <a:ea typeface="方正颜宋简体_大" panose="02000000000000000000" pitchFamily="2" charset="-122"/>
              <a:cs typeface="方正颜宋简体_大" panose="02000000000000000000"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00ABA5"/>
            </a:gs>
            <a:gs pos="67000">
              <a:srgbClr val="007684"/>
            </a:gs>
          </a:gsLst>
          <a:lin ang="36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20226" t="32053" r="20333"/>
          <a:stretch>
            <a:fillRect/>
          </a:stretch>
        </p:blipFill>
        <p:spPr>
          <a:xfrm>
            <a:off x="-38911" y="-77822"/>
            <a:ext cx="7247108" cy="3570513"/>
          </a:xfrm>
          <a:prstGeom prst="rect">
            <a:avLst/>
          </a:prstGeom>
        </p:spPr>
      </p:pic>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54756" r="67172"/>
          <a:stretch>
            <a:fillRect/>
          </a:stretch>
        </p:blipFill>
        <p:spPr>
          <a:xfrm>
            <a:off x="8244776" y="-48638"/>
            <a:ext cx="4002347" cy="2377520"/>
          </a:xfrm>
          <a:prstGeom prst="rect">
            <a:avLst/>
          </a:prstGeom>
        </p:spPr>
      </p:pic>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24826" b="55447"/>
          <a:stretch>
            <a:fillRect/>
          </a:stretch>
        </p:blipFill>
        <p:spPr>
          <a:xfrm>
            <a:off x="-24384" y="4587109"/>
            <a:ext cx="9165288" cy="2546903"/>
          </a:xfrm>
          <a:prstGeom prst="rect">
            <a:avLst/>
          </a:prstGeom>
        </p:spPr>
      </p:pic>
      <p:grpSp>
        <p:nvGrpSpPr>
          <p:cNvPr id="14" name="组合 13"/>
          <p:cNvGrpSpPr/>
          <p:nvPr/>
        </p:nvGrpSpPr>
        <p:grpSpPr>
          <a:xfrm>
            <a:off x="-875295" y="-875664"/>
            <a:ext cx="2974038" cy="2745105"/>
            <a:chOff x="6175344" y="342254"/>
            <a:chExt cx="7829785" cy="7227071"/>
          </a:xfrm>
        </p:grpSpPr>
        <p:sp>
          <p:nvSpPr>
            <p:cNvPr id="15" name="六边形 1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259840" y="635784"/>
            <a:ext cx="823697" cy="760292"/>
            <a:chOff x="6175344" y="342254"/>
            <a:chExt cx="7829785" cy="7227071"/>
          </a:xfrm>
        </p:grpSpPr>
        <p:sp>
          <p:nvSpPr>
            <p:cNvPr id="18" name="六边形 17"/>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圆角 7"/>
          <p:cNvSpPr/>
          <p:nvPr/>
        </p:nvSpPr>
        <p:spPr>
          <a:xfrm>
            <a:off x="2421652" y="2038221"/>
            <a:ext cx="7054775" cy="3118500"/>
          </a:xfrm>
          <a:prstGeom prst="roundRect">
            <a:avLst>
              <a:gd name="adj" fmla="val 0"/>
            </a:avLst>
          </a:prstGeom>
          <a:solidFill>
            <a:schemeClr val="tx1">
              <a:lumMod val="95000"/>
              <a:lumOff val="5000"/>
              <a:alpha val="5000"/>
            </a:schemeClr>
          </a:solidFill>
          <a:ln>
            <a:solidFill>
              <a:schemeClr val="bg1"/>
            </a:solidFill>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7" name="组合 36"/>
          <p:cNvGrpSpPr/>
          <p:nvPr/>
        </p:nvGrpSpPr>
        <p:grpSpPr>
          <a:xfrm>
            <a:off x="7558543" y="954064"/>
            <a:ext cx="5262302" cy="5007863"/>
            <a:chOff x="6175345" y="153244"/>
            <a:chExt cx="7792878" cy="7416082"/>
          </a:xfrm>
        </p:grpSpPr>
        <p:grpSp>
          <p:nvGrpSpPr>
            <p:cNvPr id="32" name="组合 31"/>
            <p:cNvGrpSpPr/>
            <p:nvPr/>
          </p:nvGrpSpPr>
          <p:grpSpPr>
            <a:xfrm>
              <a:off x="6175345" y="342257"/>
              <a:ext cx="7792878" cy="7227069"/>
              <a:chOff x="5983104" y="1708488"/>
              <a:chExt cx="4080721" cy="3784437"/>
            </a:xfrm>
          </p:grpSpPr>
          <p:sp>
            <p:nvSpPr>
              <p:cNvPr id="33" name="六边形 32"/>
              <p:cNvSpPr/>
              <p:nvPr/>
            </p:nvSpPr>
            <p:spPr>
              <a:xfrm rot="5400000">
                <a:off x="5811401" y="1880191"/>
                <a:ext cx="3784437" cy="3441032"/>
              </a:xfrm>
              <a:prstGeom prst="hexagon">
                <a:avLst>
                  <a:gd name="adj" fmla="val 30493"/>
                  <a:gd name="vf" fmla="val 115470"/>
                </a:avLst>
              </a:prstGeom>
              <a:gradFill>
                <a:gsLst>
                  <a:gs pos="77000">
                    <a:srgbClr val="016773"/>
                  </a:gs>
                  <a:gs pos="100000">
                    <a:srgbClr val="0076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rot="19714174">
                <a:off x="7064019" y="3212601"/>
                <a:ext cx="2999806" cy="1616793"/>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p:cNvSpPr txBox="1"/>
            <p:nvPr/>
          </p:nvSpPr>
          <p:spPr>
            <a:xfrm rot="1849986">
              <a:off x="8151150" y="153244"/>
              <a:ext cx="4944370" cy="2163608"/>
            </a:xfrm>
            <a:prstGeom prst="rect">
              <a:avLst/>
            </a:prstGeom>
            <a:noFill/>
          </p:spPr>
          <p:txBody>
            <a:bodyPr wrap="square" rtlCol="0">
              <a:noAutofit/>
              <a:scene3d>
                <a:camera prst="isometricTopUp">
                  <a:rot lat="19176265" lon="2388000" rev="19890000"/>
                </a:camera>
                <a:lightRig rig="threePt" dir="t"/>
              </a:scene3d>
            </a:bodyPr>
            <a:lstStyle/>
            <a:p>
              <a:pPr algn="ctr"/>
              <a:r>
                <a:rPr lang="en-US" altLang="zh-CN" sz="11500" b="1" dirty="0">
                  <a:gradFill>
                    <a:gsLst>
                      <a:gs pos="30000">
                        <a:srgbClr val="007684"/>
                      </a:gs>
                      <a:gs pos="83000">
                        <a:srgbClr val="016773"/>
                      </a:gs>
                    </a:gsLst>
                    <a:lin ang="5400000" scaled="0"/>
                  </a:gradFill>
                  <a:latin typeface="Bauhaus 93" panose="04030905020B02020C02" pitchFamily="82" charset="0"/>
                  <a:ea typeface="Segoe UI Black" panose="020B0A02040204020203" pitchFamily="34" charset="0"/>
                </a:rPr>
                <a:t>101</a:t>
              </a:r>
              <a:endParaRPr lang="zh-CN" altLang="en-US" sz="11500" b="1" dirty="0">
                <a:gradFill>
                  <a:gsLst>
                    <a:gs pos="30000">
                      <a:srgbClr val="007684"/>
                    </a:gs>
                    <a:gs pos="83000">
                      <a:srgbClr val="016773"/>
                    </a:gs>
                  </a:gsLst>
                  <a:lin ang="5400000" scaled="0"/>
                </a:gradFill>
                <a:latin typeface="Bauhaus 93" panose="04030905020B02020C02" pitchFamily="82" charset="0"/>
              </a:endParaRPr>
            </a:p>
          </p:txBody>
        </p:sp>
      </p:grpSp>
      <p:grpSp>
        <p:nvGrpSpPr>
          <p:cNvPr id="23" name="组合 22"/>
          <p:cNvGrpSpPr/>
          <p:nvPr/>
        </p:nvGrpSpPr>
        <p:grpSpPr>
          <a:xfrm>
            <a:off x="3774000" y="4177005"/>
            <a:ext cx="4644000" cy="124808"/>
            <a:chOff x="3774000" y="4177005"/>
            <a:chExt cx="4644000" cy="124808"/>
          </a:xfrm>
        </p:grpSpPr>
        <p:pic>
          <p:nvPicPr>
            <p:cNvPr id="24" name="图片 23"/>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l="88019" t="22713" r="2956" b="25211"/>
            <a:stretch>
              <a:fillRect/>
            </a:stretch>
          </p:blipFill>
          <p:spPr bwMode="auto">
            <a:xfrm rot="5400000">
              <a:off x="6033596" y="1917409"/>
              <a:ext cx="124808" cy="46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cxnSp>
          <p:nvCxnSpPr>
            <p:cNvPr id="25" name="直接连接符 24"/>
            <p:cNvCxnSpPr/>
            <p:nvPr/>
          </p:nvCxnSpPr>
          <p:spPr>
            <a:xfrm>
              <a:off x="3936000" y="4177005"/>
              <a:ext cx="4320000" cy="0"/>
            </a:xfrm>
            <a:prstGeom prst="line">
              <a:avLst/>
            </a:prstGeom>
            <a:ln w="12700">
              <a:gradFill>
                <a:gsLst>
                  <a:gs pos="0">
                    <a:schemeClr val="accent1">
                      <a:lumMod val="5000"/>
                      <a:lumOff val="95000"/>
                      <a:alpha val="0"/>
                    </a:schemeClr>
                  </a:gs>
                  <a:gs pos="69000">
                    <a:schemeClr val="bg1"/>
                  </a:gs>
                  <a:gs pos="100000">
                    <a:schemeClr val="bg1">
                      <a:alpha val="0"/>
                    </a:schemeClr>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90173" y="4315438"/>
            <a:ext cx="2268815" cy="2101347"/>
            <a:chOff x="6175344" y="342254"/>
            <a:chExt cx="7803037" cy="7227071"/>
          </a:xfrm>
        </p:grpSpPr>
        <p:sp>
          <p:nvSpPr>
            <p:cNvPr id="6" name="六边形 5"/>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74548" y="5375868"/>
            <a:ext cx="1123874" cy="1040917"/>
            <a:chOff x="6175344" y="342254"/>
            <a:chExt cx="7803037" cy="7227071"/>
          </a:xfrm>
        </p:grpSpPr>
        <p:sp>
          <p:nvSpPr>
            <p:cNvPr id="12" name="六边形 11"/>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19714174">
              <a:off x="8249707" y="3214634"/>
              <a:ext cx="5728674" cy="3087560"/>
            </a:xfrm>
            <a:prstGeom prst="parallelogram">
              <a:avLst>
                <a:gd name="adj" fmla="val 61032"/>
              </a:avLst>
            </a:prstGeom>
            <a:solidFill>
              <a:srgbClr val="00AB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10709077" y="4985964"/>
            <a:ext cx="1077639" cy="994687"/>
            <a:chOff x="6175344" y="342254"/>
            <a:chExt cx="7829785" cy="7227071"/>
          </a:xfrm>
        </p:grpSpPr>
        <p:sp>
          <p:nvSpPr>
            <p:cNvPr id="45" name="六边形 44"/>
            <p:cNvSpPr/>
            <p:nvPr/>
          </p:nvSpPr>
          <p:spPr>
            <a:xfrm rot="5400000">
              <a:off x="5847446" y="670152"/>
              <a:ext cx="7227071" cy="6571275"/>
            </a:xfrm>
            <a:prstGeom prst="hexagon">
              <a:avLst>
                <a:gd name="adj" fmla="val 30493"/>
                <a:gd name="vf" fmla="val 115470"/>
              </a:avLst>
            </a:prstGeom>
            <a:gradFill>
              <a:gsLst>
                <a:gs pos="56000">
                  <a:srgbClr val="016773"/>
                </a:gs>
                <a:gs pos="84000">
                  <a:srgbClr val="007684"/>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9714174">
              <a:off x="8276456" y="3241383"/>
              <a:ext cx="5728673" cy="3087560"/>
            </a:xfrm>
            <a:prstGeom prst="parallelogram">
              <a:avLst>
                <a:gd name="adj" fmla="val 61032"/>
              </a:avLst>
            </a:prstGeom>
            <a:gradFill>
              <a:gsLst>
                <a:gs pos="0">
                  <a:srgbClr val="00ABA5"/>
                </a:gs>
                <a:gs pos="65000">
                  <a:srgbClr val="0093A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4453603"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38" name="文本框 37"/>
          <p:cNvSpPr txBox="1"/>
          <p:nvPr/>
        </p:nvSpPr>
        <p:spPr>
          <a:xfrm>
            <a:off x="5307690" y="2835325"/>
            <a:ext cx="757461" cy="1054024"/>
          </a:xfrm>
          <a:custGeom>
            <a:avLst/>
            <a:gdLst/>
            <a:ahLst/>
            <a:cxnLst/>
            <a:rect l="l" t="t" r="r" b="b"/>
            <a:pathLst>
              <a:path w="757461" h="1054024">
                <a:moveTo>
                  <a:pt x="339552" y="504974"/>
                </a:moveTo>
                <a:lnTo>
                  <a:pt x="339552" y="583332"/>
                </a:lnTo>
                <a:lnTo>
                  <a:pt x="404850" y="583332"/>
                </a:lnTo>
                <a:lnTo>
                  <a:pt x="404850" y="504974"/>
                </a:lnTo>
                <a:close/>
                <a:moveTo>
                  <a:pt x="513681" y="422263"/>
                </a:moveTo>
                <a:cubicBezTo>
                  <a:pt x="563017" y="471599"/>
                  <a:pt x="587685" y="528191"/>
                  <a:pt x="587685" y="592038"/>
                </a:cubicBezTo>
                <a:cubicBezTo>
                  <a:pt x="587685" y="623962"/>
                  <a:pt x="578979" y="642826"/>
                  <a:pt x="561566" y="648630"/>
                </a:cubicBezTo>
                <a:cubicBezTo>
                  <a:pt x="526740" y="654434"/>
                  <a:pt x="510778" y="638473"/>
                  <a:pt x="513681" y="600745"/>
                </a:cubicBezTo>
                <a:cubicBezTo>
                  <a:pt x="519485" y="545604"/>
                  <a:pt x="516583" y="487561"/>
                  <a:pt x="504974" y="426616"/>
                </a:cubicBezTo>
                <a:close/>
                <a:moveTo>
                  <a:pt x="339552" y="365671"/>
                </a:moveTo>
                <a:lnTo>
                  <a:pt x="339552" y="439675"/>
                </a:lnTo>
                <a:lnTo>
                  <a:pt x="404850" y="439675"/>
                </a:lnTo>
                <a:lnTo>
                  <a:pt x="404850" y="365671"/>
                </a:lnTo>
                <a:close/>
                <a:moveTo>
                  <a:pt x="104478" y="252487"/>
                </a:moveTo>
                <a:lnTo>
                  <a:pt x="222015" y="296019"/>
                </a:lnTo>
                <a:lnTo>
                  <a:pt x="187189" y="339551"/>
                </a:lnTo>
                <a:lnTo>
                  <a:pt x="187189" y="796640"/>
                </a:lnTo>
                <a:cubicBezTo>
                  <a:pt x="204602" y="785031"/>
                  <a:pt x="230721" y="766167"/>
                  <a:pt x="265547" y="740048"/>
                </a:cubicBezTo>
                <a:lnTo>
                  <a:pt x="274253" y="748754"/>
                </a:lnTo>
                <a:cubicBezTo>
                  <a:pt x="227819" y="861938"/>
                  <a:pt x="162521" y="949003"/>
                  <a:pt x="78358" y="1009948"/>
                </a:cubicBezTo>
                <a:cubicBezTo>
                  <a:pt x="63848" y="969318"/>
                  <a:pt x="49337" y="927236"/>
                  <a:pt x="34826" y="883704"/>
                </a:cubicBezTo>
                <a:cubicBezTo>
                  <a:pt x="40630" y="880802"/>
                  <a:pt x="49337" y="876449"/>
                  <a:pt x="60946" y="870645"/>
                </a:cubicBezTo>
                <a:cubicBezTo>
                  <a:pt x="66750" y="864840"/>
                  <a:pt x="71103" y="861938"/>
                  <a:pt x="74005" y="861938"/>
                </a:cubicBezTo>
                <a:lnTo>
                  <a:pt x="74005" y="378730"/>
                </a:lnTo>
                <a:lnTo>
                  <a:pt x="0" y="378730"/>
                </a:lnTo>
                <a:lnTo>
                  <a:pt x="0" y="304726"/>
                </a:lnTo>
                <a:lnTo>
                  <a:pt x="65299" y="304726"/>
                </a:lnTo>
                <a:close/>
                <a:moveTo>
                  <a:pt x="339552" y="226368"/>
                </a:moveTo>
                <a:lnTo>
                  <a:pt x="339552" y="291666"/>
                </a:lnTo>
                <a:lnTo>
                  <a:pt x="404850" y="291666"/>
                </a:lnTo>
                <a:lnTo>
                  <a:pt x="404850" y="226368"/>
                </a:lnTo>
                <a:close/>
                <a:moveTo>
                  <a:pt x="605098" y="4353"/>
                </a:moveTo>
                <a:lnTo>
                  <a:pt x="713929" y="4353"/>
                </a:lnTo>
                <a:lnTo>
                  <a:pt x="713929" y="252487"/>
                </a:lnTo>
                <a:lnTo>
                  <a:pt x="757461" y="252487"/>
                </a:lnTo>
                <a:lnTo>
                  <a:pt x="757461" y="330845"/>
                </a:lnTo>
                <a:lnTo>
                  <a:pt x="713929" y="330845"/>
                </a:lnTo>
                <a:lnTo>
                  <a:pt x="713929" y="983828"/>
                </a:lnTo>
                <a:cubicBezTo>
                  <a:pt x="713929" y="1027361"/>
                  <a:pt x="670397" y="1050578"/>
                  <a:pt x="583332" y="1053480"/>
                </a:cubicBezTo>
                <a:cubicBezTo>
                  <a:pt x="568821" y="1053480"/>
                  <a:pt x="561566" y="1047676"/>
                  <a:pt x="561566" y="1036067"/>
                </a:cubicBezTo>
                <a:cubicBezTo>
                  <a:pt x="561566" y="998339"/>
                  <a:pt x="544153" y="975122"/>
                  <a:pt x="509327" y="966415"/>
                </a:cubicBezTo>
                <a:lnTo>
                  <a:pt x="509327" y="953356"/>
                </a:lnTo>
                <a:cubicBezTo>
                  <a:pt x="578979" y="962062"/>
                  <a:pt x="610903" y="956258"/>
                  <a:pt x="605098" y="935943"/>
                </a:cubicBezTo>
                <a:lnTo>
                  <a:pt x="605098" y="330845"/>
                </a:lnTo>
                <a:lnTo>
                  <a:pt x="509327" y="330845"/>
                </a:lnTo>
                <a:lnTo>
                  <a:pt x="509327" y="252487"/>
                </a:lnTo>
                <a:lnTo>
                  <a:pt x="605098" y="252487"/>
                </a:lnTo>
                <a:close/>
                <a:moveTo>
                  <a:pt x="56592" y="4353"/>
                </a:moveTo>
                <a:cubicBezTo>
                  <a:pt x="134950" y="24668"/>
                  <a:pt x="182836" y="62396"/>
                  <a:pt x="200249" y="117537"/>
                </a:cubicBezTo>
                <a:cubicBezTo>
                  <a:pt x="214759" y="158167"/>
                  <a:pt x="201700" y="187189"/>
                  <a:pt x="161070" y="204601"/>
                </a:cubicBezTo>
                <a:cubicBezTo>
                  <a:pt x="123342" y="216210"/>
                  <a:pt x="100125" y="203150"/>
                  <a:pt x="91418" y="165422"/>
                </a:cubicBezTo>
                <a:cubicBezTo>
                  <a:pt x="85614" y="98673"/>
                  <a:pt x="71103" y="46434"/>
                  <a:pt x="47886" y="8706"/>
                </a:cubicBezTo>
                <a:close/>
                <a:moveTo>
                  <a:pt x="313432" y="0"/>
                </a:moveTo>
                <a:lnTo>
                  <a:pt x="430969" y="0"/>
                </a:lnTo>
                <a:cubicBezTo>
                  <a:pt x="413556" y="72554"/>
                  <a:pt x="383084" y="124792"/>
                  <a:pt x="339552" y="156716"/>
                </a:cubicBezTo>
                <a:lnTo>
                  <a:pt x="400497" y="156716"/>
                </a:lnTo>
                <a:lnTo>
                  <a:pt x="426616" y="117537"/>
                </a:lnTo>
                <a:lnTo>
                  <a:pt x="535447" y="152363"/>
                </a:lnTo>
                <a:lnTo>
                  <a:pt x="496268" y="204601"/>
                </a:lnTo>
                <a:lnTo>
                  <a:pt x="496268" y="975122"/>
                </a:lnTo>
                <a:cubicBezTo>
                  <a:pt x="499170" y="1024458"/>
                  <a:pt x="455638" y="1050578"/>
                  <a:pt x="365671" y="1053480"/>
                </a:cubicBezTo>
                <a:cubicBezTo>
                  <a:pt x="348258" y="1056382"/>
                  <a:pt x="341003" y="1047676"/>
                  <a:pt x="343905" y="1027361"/>
                </a:cubicBezTo>
                <a:cubicBezTo>
                  <a:pt x="343905" y="992535"/>
                  <a:pt x="322139" y="972220"/>
                  <a:pt x="278607" y="966415"/>
                </a:cubicBezTo>
                <a:lnTo>
                  <a:pt x="278607" y="953356"/>
                </a:lnTo>
                <a:cubicBezTo>
                  <a:pt x="371475" y="959160"/>
                  <a:pt x="413556" y="951905"/>
                  <a:pt x="404850" y="931590"/>
                </a:cubicBezTo>
                <a:lnTo>
                  <a:pt x="404850" y="766167"/>
                </a:lnTo>
                <a:cubicBezTo>
                  <a:pt x="341003" y="853232"/>
                  <a:pt x="272802" y="912726"/>
                  <a:pt x="200249" y="944649"/>
                </a:cubicBezTo>
                <a:lnTo>
                  <a:pt x="195895" y="935943"/>
                </a:lnTo>
                <a:cubicBezTo>
                  <a:pt x="245232" y="877900"/>
                  <a:pt x="294568" y="782129"/>
                  <a:pt x="343905" y="648630"/>
                </a:cubicBezTo>
                <a:lnTo>
                  <a:pt x="213308" y="648630"/>
                </a:lnTo>
                <a:lnTo>
                  <a:pt x="213308" y="583332"/>
                </a:lnTo>
                <a:lnTo>
                  <a:pt x="248134" y="583332"/>
                </a:lnTo>
                <a:lnTo>
                  <a:pt x="248134" y="130597"/>
                </a:lnTo>
                <a:lnTo>
                  <a:pt x="300373" y="130597"/>
                </a:lnTo>
                <a:cubicBezTo>
                  <a:pt x="311981" y="84162"/>
                  <a:pt x="316335" y="40630"/>
                  <a:pt x="313432"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0" name="文本框 39"/>
          <p:cNvSpPr txBox="1"/>
          <p:nvPr/>
        </p:nvSpPr>
        <p:spPr>
          <a:xfrm>
            <a:off x="6148718" y="2830973"/>
            <a:ext cx="766167" cy="1054879"/>
          </a:xfrm>
          <a:custGeom>
            <a:avLst/>
            <a:gdLst/>
            <a:ahLst/>
            <a:cxnLst/>
            <a:rect l="l" t="t" r="r" b="b"/>
            <a:pathLst>
              <a:path w="766167" h="1054879">
                <a:moveTo>
                  <a:pt x="478854" y="261193"/>
                </a:moveTo>
                <a:lnTo>
                  <a:pt x="578978" y="261193"/>
                </a:lnTo>
                <a:lnTo>
                  <a:pt x="578978" y="470148"/>
                </a:lnTo>
                <a:cubicBezTo>
                  <a:pt x="578978" y="548506"/>
                  <a:pt x="570272" y="619608"/>
                  <a:pt x="552859" y="683456"/>
                </a:cubicBezTo>
                <a:lnTo>
                  <a:pt x="635570" y="683456"/>
                </a:lnTo>
                <a:lnTo>
                  <a:pt x="635570" y="914177"/>
                </a:lnTo>
                <a:cubicBezTo>
                  <a:pt x="635570" y="922883"/>
                  <a:pt x="638472" y="927236"/>
                  <a:pt x="644277" y="927236"/>
                </a:cubicBezTo>
                <a:cubicBezTo>
                  <a:pt x="650081" y="927236"/>
                  <a:pt x="655885" y="924334"/>
                  <a:pt x="661690" y="918530"/>
                </a:cubicBezTo>
                <a:cubicBezTo>
                  <a:pt x="687809" y="874998"/>
                  <a:pt x="712477" y="824210"/>
                  <a:pt x="735694" y="766167"/>
                </a:cubicBezTo>
                <a:lnTo>
                  <a:pt x="748754" y="770520"/>
                </a:lnTo>
                <a:cubicBezTo>
                  <a:pt x="716830" y="854682"/>
                  <a:pt x="718281" y="908372"/>
                  <a:pt x="753107" y="931589"/>
                </a:cubicBezTo>
                <a:cubicBezTo>
                  <a:pt x="761814" y="937394"/>
                  <a:pt x="764716" y="941747"/>
                  <a:pt x="761814" y="944649"/>
                </a:cubicBezTo>
                <a:cubicBezTo>
                  <a:pt x="735694" y="1020105"/>
                  <a:pt x="690711" y="1056382"/>
                  <a:pt x="626864" y="1053480"/>
                </a:cubicBezTo>
                <a:cubicBezTo>
                  <a:pt x="539799" y="1062186"/>
                  <a:pt x="499169" y="1030262"/>
                  <a:pt x="504973" y="957709"/>
                </a:cubicBezTo>
                <a:lnTo>
                  <a:pt x="504973" y="792286"/>
                </a:lnTo>
                <a:cubicBezTo>
                  <a:pt x="458539" y="885155"/>
                  <a:pt x="358415" y="972220"/>
                  <a:pt x="204601" y="1053480"/>
                </a:cubicBezTo>
                <a:lnTo>
                  <a:pt x="200248" y="1040420"/>
                </a:lnTo>
                <a:cubicBezTo>
                  <a:pt x="385985" y="895313"/>
                  <a:pt x="478854" y="705222"/>
                  <a:pt x="478854" y="470148"/>
                </a:cubicBezTo>
                <a:close/>
                <a:moveTo>
                  <a:pt x="644277" y="0"/>
                </a:moveTo>
                <a:lnTo>
                  <a:pt x="766167" y="47885"/>
                </a:lnTo>
                <a:lnTo>
                  <a:pt x="726988" y="100124"/>
                </a:lnTo>
                <a:lnTo>
                  <a:pt x="726988" y="626864"/>
                </a:lnTo>
                <a:lnTo>
                  <a:pt x="605098" y="626864"/>
                </a:lnTo>
                <a:lnTo>
                  <a:pt x="605098" y="134950"/>
                </a:lnTo>
                <a:lnTo>
                  <a:pt x="452735" y="134950"/>
                </a:lnTo>
                <a:lnTo>
                  <a:pt x="452735" y="622511"/>
                </a:lnTo>
                <a:lnTo>
                  <a:pt x="335198" y="622511"/>
                </a:lnTo>
                <a:lnTo>
                  <a:pt x="330845" y="626864"/>
                </a:lnTo>
                <a:lnTo>
                  <a:pt x="330845" y="69651"/>
                </a:lnTo>
                <a:lnTo>
                  <a:pt x="300372" y="117537"/>
                </a:lnTo>
                <a:cubicBezTo>
                  <a:pt x="300372" y="280057"/>
                  <a:pt x="284410" y="415007"/>
                  <a:pt x="252487" y="522386"/>
                </a:cubicBezTo>
                <a:cubicBezTo>
                  <a:pt x="301823" y="618157"/>
                  <a:pt x="327942" y="703771"/>
                  <a:pt x="330845" y="779227"/>
                </a:cubicBezTo>
                <a:cubicBezTo>
                  <a:pt x="330845" y="837270"/>
                  <a:pt x="314883" y="872095"/>
                  <a:pt x="282959" y="883704"/>
                </a:cubicBezTo>
                <a:cubicBezTo>
                  <a:pt x="242329" y="889508"/>
                  <a:pt x="217661" y="866291"/>
                  <a:pt x="208954" y="814052"/>
                </a:cubicBezTo>
                <a:cubicBezTo>
                  <a:pt x="203150" y="767618"/>
                  <a:pt x="197346" y="726988"/>
                  <a:pt x="191541" y="692162"/>
                </a:cubicBezTo>
                <a:cubicBezTo>
                  <a:pt x="142205" y="790835"/>
                  <a:pt x="81260" y="869193"/>
                  <a:pt x="8706" y="927236"/>
                </a:cubicBezTo>
                <a:lnTo>
                  <a:pt x="0" y="922883"/>
                </a:lnTo>
                <a:cubicBezTo>
                  <a:pt x="63847" y="812601"/>
                  <a:pt x="111732" y="679102"/>
                  <a:pt x="143656" y="522386"/>
                </a:cubicBezTo>
                <a:cubicBezTo>
                  <a:pt x="120439" y="444028"/>
                  <a:pt x="87064" y="351160"/>
                  <a:pt x="43532" y="243780"/>
                </a:cubicBezTo>
                <a:cubicBezTo>
                  <a:pt x="40630" y="235074"/>
                  <a:pt x="37728" y="229269"/>
                  <a:pt x="34826" y="226367"/>
                </a:cubicBezTo>
                <a:lnTo>
                  <a:pt x="43532" y="217661"/>
                </a:lnTo>
                <a:cubicBezTo>
                  <a:pt x="84162" y="261193"/>
                  <a:pt x="126243" y="316334"/>
                  <a:pt x="169775" y="383083"/>
                </a:cubicBezTo>
                <a:cubicBezTo>
                  <a:pt x="181384" y="296019"/>
                  <a:pt x="187188" y="216210"/>
                  <a:pt x="187188" y="143656"/>
                </a:cubicBezTo>
                <a:lnTo>
                  <a:pt x="17413" y="143656"/>
                </a:lnTo>
                <a:lnTo>
                  <a:pt x="17413" y="65298"/>
                </a:lnTo>
                <a:lnTo>
                  <a:pt x="187188" y="65298"/>
                </a:lnTo>
                <a:lnTo>
                  <a:pt x="226367" y="13059"/>
                </a:lnTo>
                <a:lnTo>
                  <a:pt x="330845" y="56592"/>
                </a:lnTo>
                <a:lnTo>
                  <a:pt x="330845" y="8706"/>
                </a:lnTo>
                <a:lnTo>
                  <a:pt x="452735" y="8706"/>
                </a:lnTo>
                <a:lnTo>
                  <a:pt x="452735" y="56592"/>
                </a:lnTo>
                <a:lnTo>
                  <a:pt x="600744" y="56592"/>
                </a:ln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
        <p:nvSpPr>
          <p:cNvPr id="42" name="文本框 41"/>
          <p:cNvSpPr txBox="1"/>
          <p:nvPr/>
        </p:nvSpPr>
        <p:spPr>
          <a:xfrm>
            <a:off x="7011511" y="2830973"/>
            <a:ext cx="757461" cy="1057833"/>
          </a:xfrm>
          <a:custGeom>
            <a:avLst/>
            <a:gdLst/>
            <a:ahLst/>
            <a:cxnLst/>
            <a:rect l="l" t="t" r="r" b="b"/>
            <a:pathLst>
              <a:path w="757461" h="1057833">
                <a:moveTo>
                  <a:pt x="252487" y="892410"/>
                </a:moveTo>
                <a:lnTo>
                  <a:pt x="252487" y="940296"/>
                </a:lnTo>
                <a:lnTo>
                  <a:pt x="531093" y="940296"/>
                </a:lnTo>
                <a:lnTo>
                  <a:pt x="531093" y="892410"/>
                </a:lnTo>
                <a:close/>
                <a:moveTo>
                  <a:pt x="252487" y="761814"/>
                </a:moveTo>
                <a:lnTo>
                  <a:pt x="252487" y="818406"/>
                </a:lnTo>
                <a:lnTo>
                  <a:pt x="531093" y="818406"/>
                </a:lnTo>
                <a:lnTo>
                  <a:pt x="531093" y="761814"/>
                </a:lnTo>
                <a:close/>
                <a:moveTo>
                  <a:pt x="252487" y="635570"/>
                </a:moveTo>
                <a:lnTo>
                  <a:pt x="252487" y="692162"/>
                </a:lnTo>
                <a:lnTo>
                  <a:pt x="531093" y="692162"/>
                </a:lnTo>
                <a:lnTo>
                  <a:pt x="531093" y="635570"/>
                </a:lnTo>
                <a:close/>
                <a:moveTo>
                  <a:pt x="565919" y="0"/>
                </a:moveTo>
                <a:lnTo>
                  <a:pt x="687809" y="100124"/>
                </a:lnTo>
                <a:cubicBezTo>
                  <a:pt x="609451" y="123341"/>
                  <a:pt x="525289" y="136401"/>
                  <a:pt x="435322" y="139303"/>
                </a:cubicBezTo>
                <a:cubicBezTo>
                  <a:pt x="435322" y="145107"/>
                  <a:pt x="433871" y="155265"/>
                  <a:pt x="430969" y="169775"/>
                </a:cubicBezTo>
                <a:cubicBezTo>
                  <a:pt x="428067" y="187188"/>
                  <a:pt x="425165" y="198797"/>
                  <a:pt x="422263" y="204601"/>
                </a:cubicBezTo>
                <a:lnTo>
                  <a:pt x="692163" y="204601"/>
                </a:lnTo>
                <a:lnTo>
                  <a:pt x="692163" y="282959"/>
                </a:lnTo>
                <a:lnTo>
                  <a:pt x="400497" y="282959"/>
                </a:lnTo>
                <a:cubicBezTo>
                  <a:pt x="397594" y="291666"/>
                  <a:pt x="391790" y="306176"/>
                  <a:pt x="383084" y="326491"/>
                </a:cubicBezTo>
                <a:cubicBezTo>
                  <a:pt x="374377" y="349709"/>
                  <a:pt x="368573" y="365670"/>
                  <a:pt x="365671" y="374377"/>
                </a:cubicBezTo>
                <a:lnTo>
                  <a:pt x="757461" y="374377"/>
                </a:lnTo>
                <a:lnTo>
                  <a:pt x="757461" y="448382"/>
                </a:lnTo>
                <a:lnTo>
                  <a:pt x="326492" y="448382"/>
                </a:lnTo>
                <a:cubicBezTo>
                  <a:pt x="300372" y="489012"/>
                  <a:pt x="271351" y="526740"/>
                  <a:pt x="239427" y="561565"/>
                </a:cubicBezTo>
                <a:lnTo>
                  <a:pt x="522387" y="561565"/>
                </a:lnTo>
                <a:lnTo>
                  <a:pt x="557213" y="509327"/>
                </a:lnTo>
                <a:lnTo>
                  <a:pt x="692163" y="548506"/>
                </a:lnTo>
                <a:lnTo>
                  <a:pt x="657337" y="600744"/>
                </a:lnTo>
                <a:lnTo>
                  <a:pt x="657337" y="1057833"/>
                </a:lnTo>
                <a:lnTo>
                  <a:pt x="531093" y="1057833"/>
                </a:lnTo>
                <a:lnTo>
                  <a:pt x="531093" y="1009947"/>
                </a:lnTo>
                <a:lnTo>
                  <a:pt x="252487" y="1009947"/>
                </a:lnTo>
                <a:lnTo>
                  <a:pt x="252487" y="1057833"/>
                </a:lnTo>
                <a:lnTo>
                  <a:pt x="126244" y="1057833"/>
                </a:lnTo>
                <a:lnTo>
                  <a:pt x="126244" y="661690"/>
                </a:lnTo>
                <a:cubicBezTo>
                  <a:pt x="120439" y="664592"/>
                  <a:pt x="110282" y="670396"/>
                  <a:pt x="95771" y="679102"/>
                </a:cubicBezTo>
                <a:cubicBezTo>
                  <a:pt x="63847" y="699418"/>
                  <a:pt x="33375" y="716830"/>
                  <a:pt x="4353" y="731341"/>
                </a:cubicBezTo>
                <a:lnTo>
                  <a:pt x="0" y="722635"/>
                </a:lnTo>
                <a:cubicBezTo>
                  <a:pt x="84162" y="635570"/>
                  <a:pt x="149461" y="544153"/>
                  <a:pt x="195895" y="448382"/>
                </a:cubicBezTo>
                <a:lnTo>
                  <a:pt x="8707" y="448382"/>
                </a:lnTo>
                <a:lnTo>
                  <a:pt x="8707" y="374377"/>
                </a:lnTo>
                <a:lnTo>
                  <a:pt x="230721" y="374377"/>
                </a:lnTo>
                <a:cubicBezTo>
                  <a:pt x="242330" y="342453"/>
                  <a:pt x="253938" y="311981"/>
                  <a:pt x="265547" y="282959"/>
                </a:cubicBezTo>
                <a:lnTo>
                  <a:pt x="74005" y="282959"/>
                </a:lnTo>
                <a:lnTo>
                  <a:pt x="74005" y="204601"/>
                </a:lnTo>
                <a:lnTo>
                  <a:pt x="287313" y="204601"/>
                </a:lnTo>
                <a:cubicBezTo>
                  <a:pt x="287313" y="198797"/>
                  <a:pt x="290215" y="184286"/>
                  <a:pt x="296019" y="161069"/>
                </a:cubicBezTo>
                <a:cubicBezTo>
                  <a:pt x="298921" y="152363"/>
                  <a:pt x="300372" y="145107"/>
                  <a:pt x="300372" y="139303"/>
                </a:cubicBezTo>
                <a:cubicBezTo>
                  <a:pt x="236525" y="136401"/>
                  <a:pt x="153814" y="124792"/>
                  <a:pt x="52239" y="104477"/>
                </a:cubicBezTo>
                <a:lnTo>
                  <a:pt x="52239" y="91417"/>
                </a:lnTo>
                <a:cubicBezTo>
                  <a:pt x="240878" y="82711"/>
                  <a:pt x="412105" y="52238"/>
                  <a:pt x="565919" y="0"/>
                </a:cubicBezTo>
                <a:close/>
              </a:path>
            </a:pathLst>
          </a:custGeom>
          <a:gradFill flip="none" rotWithShape="1">
            <a:gsLst>
              <a:gs pos="100000">
                <a:schemeClr val="bg1">
                  <a:alpha val="0"/>
                </a:schemeClr>
              </a:gs>
              <a:gs pos="54000">
                <a:schemeClr val="bg1"/>
              </a:gs>
            </a:gsLst>
            <a:lin ang="0" scaled="0"/>
            <a:tileRect/>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zh-CN" altLang="en-US" sz="8800" spc="-300" dirty="0">
              <a:gradFill flip="none" rotWithShape="1">
                <a:gsLst>
                  <a:gs pos="100000">
                    <a:schemeClr val="bg1">
                      <a:alpha val="0"/>
                    </a:schemeClr>
                  </a:gs>
                  <a:gs pos="54000">
                    <a:schemeClr val="bg1"/>
                  </a:gs>
                </a:gsLst>
                <a:lin ang="0" scaled="0"/>
                <a:tileRect/>
              </a:gradFill>
              <a:latin typeface="方正美黑简体" panose="03000509000000000000" pitchFamily="65" charset="-122"/>
              <a:ea typeface="方正美黑简体" panose="03000509000000000000" pitchFamily="65"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p:cNvSpPr/>
          <p:nvPr/>
        </p:nvSpPr>
        <p:spPr>
          <a:xfrm>
            <a:off x="378624" y="2209186"/>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449904" y="2355698"/>
            <a:ext cx="6111364" cy="3095078"/>
          </a:xfrm>
          <a:prstGeom prst="rect">
            <a:avLst/>
          </a:prstGeom>
        </p:spPr>
        <p:txBody>
          <a:bodyPr wrap="square">
            <a:spAutoFit/>
          </a:bodyPr>
          <a:lstStyle/>
          <a:p>
            <a:pPr algn="ctr">
              <a:lnSpc>
                <a:spcPct val="150000"/>
              </a:lnSpc>
              <a:buClr>
                <a:schemeClr val="bg1"/>
              </a:buClr>
              <a:buSzPct val="80000"/>
            </a:pPr>
            <a:r>
              <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动作</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 action</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广义来说状态是对搜索算法和搜索环境当前所处情形的描述信息。为了完成最短路径的探索，算法需要不断从一个状态转移到下一个状态。算法从一个状态转移到另外一个状态所采取的行为被称为动作。在这个问题中，动作即为乘坐一趟列车从当前城市到下一城市。显然在这个问题中，任何状态下可选择的动作都是离散的、而非连续，这个性质也适用于本</a:t>
            </a:r>
            <a:r>
              <a:rPr lang="zh-CN" altLang="en-US"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课程</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讨论的所有问题。</a:t>
            </a: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3464510" y="1411658"/>
            <a:ext cx="5262979" cy="369332"/>
          </a:xfrm>
          <a:prstGeom prst="rect">
            <a:avLst/>
          </a:prstGeom>
        </p:spPr>
        <p:txBody>
          <a:bodyPr wrap="none">
            <a:spAutoFit/>
          </a:bodyPr>
          <a:lstStyle/>
          <a:p>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endParaRPr>
          </a:p>
        </p:txBody>
      </p:sp>
      <p:grpSp>
        <p:nvGrpSpPr>
          <p:cNvPr id="12" name="组合 11"/>
          <p:cNvGrpSpPr/>
          <p:nvPr/>
        </p:nvGrpSpPr>
        <p:grpSpPr>
          <a:xfrm>
            <a:off x="6866464" y="2265539"/>
            <a:ext cx="4574773" cy="3574757"/>
            <a:chOff x="6866464" y="2265539"/>
            <a:chExt cx="4574773" cy="3574757"/>
          </a:xfrm>
        </p:grpSpPr>
        <p:sp>
          <p:nvSpPr>
            <p:cNvPr id="13" name="矩形 12"/>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endPar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1"/>
            <a:stretch>
              <a:fillRect/>
            </a:stretch>
          </p:blipFill>
          <p:spPr>
            <a:xfrm>
              <a:off x="7293430" y="2265539"/>
              <a:ext cx="3126477" cy="2787362"/>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p:cNvSpPr/>
          <p:nvPr/>
        </p:nvSpPr>
        <p:spPr>
          <a:xfrm>
            <a:off x="418986" y="2124126"/>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490266" y="2778468"/>
            <a:ext cx="6111364" cy="2356414"/>
          </a:xfrm>
          <a:prstGeom prst="rect">
            <a:avLst/>
          </a:prstGeom>
        </p:spPr>
        <p:txBody>
          <a:bodyPr wrap="square">
            <a:spAutoFit/>
          </a:bodyPr>
          <a:lstStyle/>
          <a:p>
            <a:pPr algn="ctr">
              <a:lnSpc>
                <a:spcPct val="150000"/>
              </a:lnSpc>
              <a:buClr>
                <a:schemeClr val="bg1"/>
              </a:buClr>
              <a:buSzPct val="80000"/>
            </a:pPr>
            <a:r>
              <a:rPr lang="zh-CN" altLang="en-US"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状态转移</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state transition</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算法选择了一个动作之后，其所处状态也会发生相应变化，这个过程被称为状态转移。如算法在当前城市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选择乘上开往邻接城市</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的列车，那么将发生从状态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到状态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D</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的状态转移。</a:t>
            </a: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buClr>
                <a:schemeClr val="bg1"/>
              </a:buClr>
              <a:buSzPct val="80000"/>
            </a:pPr>
            <a:endPar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a:xfrm>
            <a:off x="3464510" y="1411658"/>
            <a:ext cx="5262979" cy="369332"/>
          </a:xfrm>
          <a:prstGeom prst="rect">
            <a:avLst/>
          </a:prstGeom>
        </p:spPr>
        <p:txBody>
          <a:bodyPr wrap="none">
            <a:spAutoFit/>
          </a:bodyPr>
          <a:lstStyle/>
          <a:p>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endParaRPr>
          </a:p>
        </p:txBody>
      </p:sp>
      <p:grpSp>
        <p:nvGrpSpPr>
          <p:cNvPr id="12" name="组合 11"/>
          <p:cNvGrpSpPr/>
          <p:nvPr/>
        </p:nvGrpSpPr>
        <p:grpSpPr>
          <a:xfrm>
            <a:off x="6866464" y="2265539"/>
            <a:ext cx="4574773" cy="3574757"/>
            <a:chOff x="6866464" y="2265539"/>
            <a:chExt cx="4574773" cy="3574757"/>
          </a:xfrm>
        </p:grpSpPr>
        <p:sp>
          <p:nvSpPr>
            <p:cNvPr id="13" name="矩形 12"/>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endPar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1"/>
            <a:stretch>
              <a:fillRect/>
            </a:stretch>
          </p:blipFill>
          <p:spPr>
            <a:xfrm>
              <a:off x="7293430" y="2265539"/>
              <a:ext cx="3126477" cy="2787362"/>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p:cNvSpPr/>
          <p:nvPr/>
        </p:nvSpPr>
        <p:spPr>
          <a:xfrm>
            <a:off x="480123" y="2470228"/>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矩形 24"/>
              <p:cNvSpPr/>
              <p:nvPr/>
            </p:nvSpPr>
            <p:spPr>
              <a:xfrm>
                <a:off x="480123" y="2533919"/>
                <a:ext cx="6138644" cy="3465051"/>
              </a:xfrm>
              <a:prstGeom prst="rect">
                <a:avLst/>
              </a:prstGeom>
            </p:spPr>
            <p:txBody>
              <a:bodyPr wrap="square">
                <a:spAutoFit/>
              </a:bodyPr>
              <a:lstStyle/>
              <a:p>
                <a:pPr algn="ctr">
                  <a:lnSpc>
                    <a:spcPct val="150000"/>
                  </a:lnSpc>
                  <a:buClr>
                    <a:schemeClr val="bg1"/>
                  </a:buClr>
                  <a:buSzPct val="80000"/>
                </a:pP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路径（</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path</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）和代价（</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cost</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Clr>
                    <a:schemeClr val="bg1"/>
                  </a:buClr>
                  <a:buSzPct val="80000"/>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以任何一个状态为起点，搜索算法通过执行一系列动作后，将会在不同状态之间不断转移。将这个过程中经历的状态记录下来，可以得到一个状态序列，这个状态序列被称为一条路径。如从状态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出发，经过状态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E</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，最终到达状态</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，就形成了</a:t>
                </a:r>
                <a14:m>
                  <m:oMath xmlns:m="http://schemas.openxmlformats.org/officeDocument/2006/math">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A</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E</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G</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K</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这一路径。每条路径对应一个代价，图中路径的代价就是通过该路径的时间开销。如果一条路径对应的状态序列长度为</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，那么这条路径的代价也被称为单步代价，图中每条边上的数值即为单步代价取值。一般假定单步代价取值为非负。</a:t>
                </a: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5" name="矩形 24"/>
              <p:cNvSpPr>
                <a:spLocks noRot="1" noChangeAspect="1" noMove="1" noResize="1" noEditPoints="1" noAdjustHandles="1" noChangeArrowheads="1" noChangeShapeType="1" noTextEdit="1"/>
              </p:cNvSpPr>
              <p:nvPr/>
            </p:nvSpPr>
            <p:spPr>
              <a:xfrm>
                <a:off x="480123" y="2533919"/>
                <a:ext cx="6138644" cy="3465051"/>
              </a:xfrm>
              <a:prstGeom prst="rect">
                <a:avLst/>
              </a:prstGeom>
              <a:blipFill rotWithShape="1">
                <a:blip r:embed="rId1"/>
                <a:stretch>
                  <a:fillRect l="-1" t="-8" r="3" b="4"/>
                </a:stretch>
              </a:blipFill>
            </p:spPr>
            <p:txBody>
              <a:bodyPr/>
              <a:lstStyle/>
              <a:p>
                <a:r>
                  <a:rPr lang="zh-CN" altLang="en-US">
                    <a:noFill/>
                  </a:rPr>
                  <a:t> </a:t>
                </a:r>
              </a:p>
            </p:txBody>
          </p:sp>
        </mc:Fallback>
      </mc:AlternateContent>
      <p:sp>
        <p:nvSpPr>
          <p:cNvPr id="2" name="矩形 1"/>
          <p:cNvSpPr/>
          <p:nvPr/>
        </p:nvSpPr>
        <p:spPr>
          <a:xfrm>
            <a:off x="3464510" y="1411658"/>
            <a:ext cx="5262979" cy="369332"/>
          </a:xfrm>
          <a:prstGeom prst="rect">
            <a:avLst/>
          </a:prstGeom>
        </p:spPr>
        <p:txBody>
          <a:bodyPr wrap="none">
            <a:spAutoFit/>
          </a:bodyPr>
          <a:lstStyle/>
          <a:p>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endParaRPr>
          </a:p>
        </p:txBody>
      </p:sp>
      <p:grpSp>
        <p:nvGrpSpPr>
          <p:cNvPr id="12" name="组合 11"/>
          <p:cNvGrpSpPr/>
          <p:nvPr/>
        </p:nvGrpSpPr>
        <p:grpSpPr>
          <a:xfrm>
            <a:off x="6866464" y="2265539"/>
            <a:ext cx="4574773" cy="3574757"/>
            <a:chOff x="6866464" y="2265539"/>
            <a:chExt cx="4574773" cy="3574757"/>
          </a:xfrm>
        </p:grpSpPr>
        <p:sp>
          <p:nvSpPr>
            <p:cNvPr id="13" name="矩形 12"/>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endPar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7293430" y="2265539"/>
              <a:ext cx="3126477" cy="2787362"/>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83380" y="726948"/>
            <a:ext cx="7464387" cy="497934"/>
            <a:chOff x="4099943" y="2819853"/>
            <a:chExt cx="2570275" cy="497934"/>
          </a:xfrm>
        </p:grpSpPr>
        <p:sp>
          <p:nvSpPr>
            <p:cNvPr id="4" name="平行四边形 3"/>
            <p:cNvSpPr/>
            <p:nvPr/>
          </p:nvSpPr>
          <p:spPr bwMode="auto">
            <a:xfrm>
              <a:off x="4099943" y="2849787"/>
              <a:ext cx="2547685" cy="468000"/>
            </a:xfrm>
            <a:prstGeom prst="parallelogram">
              <a:avLst/>
            </a:prstGeom>
            <a:solidFill>
              <a:srgbClr val="01677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5" name="平行四边形 4"/>
            <p:cNvSpPr/>
            <p:nvPr/>
          </p:nvSpPr>
          <p:spPr bwMode="auto">
            <a:xfrm>
              <a:off x="4122533" y="2819853"/>
              <a:ext cx="2547685" cy="468000"/>
            </a:xfrm>
            <a:prstGeom prst="parallelogram">
              <a:avLst/>
            </a:prstGeom>
            <a:solidFill>
              <a:srgbClr val="FAFAFA"/>
            </a:solidFill>
            <a:ln w="19050">
              <a:gradFill>
                <a:gsLst>
                  <a:gs pos="65000">
                    <a:srgbClr val="81C7C9"/>
                  </a:gs>
                  <a:gs pos="100000">
                    <a:srgbClr val="016773"/>
                  </a:gs>
                </a:gsLst>
                <a:lin ang="17400000" scaled="0"/>
              </a:gradFill>
            </a:ln>
            <a:effectLst>
              <a:outerShdw blurRad="50800" dist="38100" dir="18900000" algn="bl" rotWithShape="0">
                <a:schemeClr val="bg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buFont typeface="Arial" panose="020B0604020202020204" pitchFamily="34" charset="0"/>
                <a:buNone/>
              </a:pPr>
              <a:endParaRPr lang="zh-CN" altLang="en-US" dirty="0"/>
            </a:p>
          </p:txBody>
        </p:sp>
        <p:sp>
          <p:nvSpPr>
            <p:cNvPr id="6" name="矩形 5"/>
            <p:cNvSpPr/>
            <p:nvPr/>
          </p:nvSpPr>
          <p:spPr>
            <a:xfrm>
              <a:off x="4216534" y="2853798"/>
              <a:ext cx="2359684" cy="400110"/>
            </a:xfrm>
            <a:prstGeom prst="rect">
              <a:avLst/>
            </a:prstGeom>
          </p:spPr>
          <p:txBody>
            <a:bodyPr wrap="square">
              <a:spAutoFit/>
            </a:bodyPr>
            <a:lstStyle/>
            <a:p>
              <a:pPr algn="ctr">
                <a:spcBef>
                  <a:spcPct val="50000"/>
                </a:spcBef>
              </a:pPr>
              <a:r>
                <a:rPr lang="zh-CN" altLang="en-US" sz="20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搜索的形式化描述</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852473" y="129010"/>
            <a:ext cx="1826141" cy="338554"/>
          </a:xfrm>
          <a:prstGeom prst="rect">
            <a:avLst/>
          </a:prstGeom>
        </p:spPr>
        <p:txBody>
          <a:bodyPr wrap="none">
            <a:spAutoFit/>
          </a:bodyPr>
          <a:lstStyle/>
          <a:p>
            <a:r>
              <a:rPr lang="zh-CN" altLang="en-US" sz="1600" dirty="0">
                <a:solidFill>
                  <a:srgbClr val="000000"/>
                </a:solidFill>
                <a:latin typeface="Times New Roman" panose="02020603050405020304" pitchFamily="18" charset="0"/>
                <a:ea typeface="楷体_GB2312"/>
              </a:rPr>
              <a:t>一、搜索基本概念</a:t>
            </a:r>
            <a:endParaRPr lang="zh-CN" altLang="en-US" sz="1600" dirty="0"/>
          </a:p>
        </p:txBody>
      </p:sp>
      <p:sp>
        <p:nvSpPr>
          <p:cNvPr id="24" name="矩形: 圆角 6"/>
          <p:cNvSpPr/>
          <p:nvPr/>
        </p:nvSpPr>
        <p:spPr>
          <a:xfrm>
            <a:off x="480123" y="2470228"/>
            <a:ext cx="6253924" cy="3665099"/>
          </a:xfrm>
          <a:prstGeom prst="roundRect">
            <a:avLst>
              <a:gd name="adj" fmla="val 0"/>
            </a:avLst>
          </a:prstGeom>
          <a:gradFill>
            <a:gsLst>
              <a:gs pos="22000">
                <a:srgbClr val="016773"/>
              </a:gs>
              <a:gs pos="100000">
                <a:srgbClr val="00ABA5"/>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矩形 24"/>
              <p:cNvSpPr/>
              <p:nvPr/>
            </p:nvSpPr>
            <p:spPr>
              <a:xfrm>
                <a:off x="480123" y="2533919"/>
                <a:ext cx="6138644" cy="3464410"/>
              </a:xfrm>
              <a:prstGeom prst="rect">
                <a:avLst/>
              </a:prstGeom>
            </p:spPr>
            <p:txBody>
              <a:bodyPr wrap="square">
                <a:spAutoFit/>
              </a:bodyPr>
              <a:lstStyle/>
              <a:p>
                <a:pPr algn="ctr">
                  <a:lnSpc>
                    <a:spcPct val="150000"/>
                  </a:lnSpc>
                  <a:buClr>
                    <a:schemeClr val="bg1"/>
                  </a:buClr>
                  <a:buSzPct val="80000"/>
                </a:pP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目标测试（</a:t>
                </a:r>
                <a:r>
                  <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goal test</a:t>
                </a:r>
                <a:r>
                  <a:rPr lang="zh-CN"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000" b="1" dirty="0">
                  <a:solidFill>
                    <a:srgbClr val="FFFFCC"/>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目标测试函数</a:t>
                </a:r>
                <a14:m>
                  <m:oMath xmlns:m="http://schemas.openxmlformats.org/officeDocument/2006/math">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goal</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_</m:t>
                    </m:r>
                    <m:r>
                      <m:rPr>
                        <m:sty m:val="p"/>
                      </m:rP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test</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𝑠</m:t>
                    </m:r>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用于判断状态</a:t>
                </a:r>
                <a14:m>
                  <m:oMath xmlns:m="http://schemas.openxmlformats.org/officeDocument/2006/math">
                    <m:r>
                      <a:rPr lang="en-US" altLang="zh-CN" sz="1600">
                        <a:solidFill>
                          <a:schemeClr val="bg1"/>
                        </a:solidFill>
                        <a:effectLst>
                          <a:outerShdw blurRad="38100" dist="38100" dir="2700000" algn="tl">
                            <a:srgbClr val="000000">
                              <a:alpha val="43137"/>
                            </a:srgbClr>
                          </a:outerShdw>
                        </a:effectLst>
                        <a:latin typeface="Cambria Math" panose="02040503050406030204" pitchFamily="18" charset="0"/>
                        <a:ea typeface="微软雅黑" panose="020B0503020204020204" pitchFamily="34" charset="-122"/>
                        <a:cs typeface="Times New Roman" panose="02020603050405020304" pitchFamily="18" charset="0"/>
                      </a:rPr>
                      <m:t>𝑠</m:t>
                    </m:r>
                  </m:oMath>
                </a14:m>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是否为目标状态。在图中，如果当前状态为</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那么目标测试通过，否则不通过。目标测试通过意味着搜索算法完成，但是搜索算法完成并不意味着算法已经找到了最短路径。在最短路径搜索中，搜索算法会不断从当前结点的邻接节点中选择下一个结点，如此循环，直到找到一条从初始状态到终止状态的路径为止。当然，寻找所得的路径（从初始状态到终止状态）是否满足</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路径最短</a:t>
                </a:r>
                <a:r>
                  <a:rPr lang="en-US"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这一约束条件，还需要另行判断。</a:t>
                </a: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buClr>
                    <a:schemeClr val="bg1"/>
                  </a:buClr>
                  <a:buSzPct val="80000"/>
                </a:pPr>
                <a:endParaRPr lang="zh-CN" altLang="zh-CN" sz="1600" dirty="0">
                  <a:solidFill>
                    <a:schemeClr val="bg1"/>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5" name="矩形 24"/>
              <p:cNvSpPr>
                <a:spLocks noRot="1" noChangeAspect="1" noMove="1" noResize="1" noEditPoints="1" noAdjustHandles="1" noChangeArrowheads="1" noChangeShapeType="1" noTextEdit="1"/>
              </p:cNvSpPr>
              <p:nvPr/>
            </p:nvSpPr>
            <p:spPr>
              <a:xfrm>
                <a:off x="480123" y="2533919"/>
                <a:ext cx="6138644" cy="3464410"/>
              </a:xfrm>
              <a:prstGeom prst="rect">
                <a:avLst/>
              </a:prstGeom>
              <a:blipFill rotWithShape="1">
                <a:blip r:embed="rId1"/>
                <a:stretch>
                  <a:fillRect l="-1" t="-8" r="3" b="3"/>
                </a:stretch>
              </a:blipFill>
            </p:spPr>
            <p:txBody>
              <a:bodyPr/>
              <a:lstStyle/>
              <a:p>
                <a:r>
                  <a:rPr lang="zh-CN" altLang="en-US">
                    <a:noFill/>
                  </a:rPr>
                  <a:t> </a:t>
                </a:r>
              </a:p>
            </p:txBody>
          </p:sp>
        </mc:Fallback>
      </mc:AlternateContent>
      <p:sp>
        <p:nvSpPr>
          <p:cNvPr id="2" name="矩形 1"/>
          <p:cNvSpPr/>
          <p:nvPr/>
        </p:nvSpPr>
        <p:spPr>
          <a:xfrm>
            <a:off x="3464510" y="1411658"/>
            <a:ext cx="5262979" cy="369332"/>
          </a:xfrm>
          <a:prstGeom prst="rect">
            <a:avLst/>
          </a:prstGeom>
        </p:spPr>
        <p:txBody>
          <a:bodyPr wrap="none">
            <a:spAutoFit/>
          </a:bodyPr>
          <a:lstStyle/>
          <a:p>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&lt;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状态、动作、状态转移、路径</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代价、目标测试</a:t>
            </a:r>
            <a:r>
              <a:rPr lang="en-US" altLang="zh-CN" dirty="0">
                <a:solidFill>
                  <a:srgbClr val="C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dirty="0">
              <a:solidFill>
                <a:srgbClr val="C00000"/>
              </a:solidFill>
            </a:endParaRPr>
          </a:p>
        </p:txBody>
      </p:sp>
      <p:grpSp>
        <p:nvGrpSpPr>
          <p:cNvPr id="12" name="组合 11"/>
          <p:cNvGrpSpPr/>
          <p:nvPr/>
        </p:nvGrpSpPr>
        <p:grpSpPr>
          <a:xfrm>
            <a:off x="6866464" y="2265539"/>
            <a:ext cx="4574773" cy="3574757"/>
            <a:chOff x="6866464" y="2265539"/>
            <a:chExt cx="4574773" cy="3574757"/>
          </a:xfrm>
        </p:grpSpPr>
        <p:sp>
          <p:nvSpPr>
            <p:cNvPr id="13" name="矩形 12"/>
            <p:cNvSpPr/>
            <p:nvPr/>
          </p:nvSpPr>
          <p:spPr>
            <a:xfrm>
              <a:off x="6866464" y="5052901"/>
              <a:ext cx="4574773" cy="787395"/>
            </a:xfrm>
            <a:prstGeom prst="rect">
              <a:avLst/>
            </a:prstGeom>
          </p:spPr>
          <p:txBody>
            <a:bodyPr wrap="square">
              <a:spAutoFit/>
            </a:bodyPr>
            <a:lstStyle/>
            <a:p>
              <a:pPr algn="ctr">
                <a:lnSpc>
                  <a:spcPct val="150000"/>
                </a:lnSpc>
              </a:pP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求取从城市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到城市</a:t>
              </a:r>
              <a:r>
                <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之间</a:t>
              </a:r>
              <a:endParaRPr lang="en-US"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lnSpc>
                  <a:spcPct val="150000"/>
                </a:lnSpc>
              </a:pPr>
              <a:r>
                <a:rPr lang="zh-CN" altLang="zh-CN"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一条行驶时间最短路线</a:t>
              </a:r>
              <a:r>
                <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为例</a:t>
              </a:r>
              <a:endParaRPr lang="zh-CN" altLang="en-US" sz="1600" b="1"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7293430" y="2265539"/>
              <a:ext cx="3126477" cy="2787362"/>
            </a:xfrm>
            <a:prstGeom prst="rect">
              <a:avLst/>
            </a:prstGeom>
          </p:spPr>
        </p:pic>
      </p:grpSp>
    </p:spTree>
  </p:cSld>
  <p:clrMapOvr>
    <a:masterClrMapping/>
  </p:clrMapOvr>
</p:sld>
</file>

<file path=ppt/tags/tag1.xml><?xml version="1.0" encoding="utf-8"?>
<p:tagLst xmlns:p="http://schemas.openxmlformats.org/presentationml/2006/main">
  <p:tag name="commondata" val="eyJoZGlkIjoiYTAxYzVkNDdhMzNmNzQxZGQ2MzFiYzIwODRjNDc3ZW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17650</Words>
  <Application>WPS 演示</Application>
  <PresentationFormat>宽屏</PresentationFormat>
  <Paragraphs>578</Paragraphs>
  <Slides>53</Slides>
  <Notes>54</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53</vt:i4>
      </vt:variant>
    </vt:vector>
  </HeadingPairs>
  <TitlesOfParts>
    <vt:vector size="78" baseType="lpstr">
      <vt:lpstr>Arial</vt:lpstr>
      <vt:lpstr>宋体</vt:lpstr>
      <vt:lpstr>Wingdings</vt:lpstr>
      <vt:lpstr>微软雅黑</vt:lpstr>
      <vt:lpstr>华文中宋</vt:lpstr>
      <vt:lpstr>Bauhaus 93</vt:lpstr>
      <vt:lpstr>Segoe UI Black</vt:lpstr>
      <vt:lpstr>Cambria</vt:lpstr>
      <vt:lpstr>Times New Roman</vt:lpstr>
      <vt:lpstr>方正颜宋简体_中</vt:lpstr>
      <vt:lpstr>楷体_GB2312</vt:lpstr>
      <vt:lpstr>新宋体</vt:lpstr>
      <vt:lpstr>黑体</vt:lpstr>
      <vt:lpstr>Cambria Math</vt:lpstr>
      <vt:lpstr>Calibri</vt:lpstr>
      <vt:lpstr>Arial Unicode MS</vt:lpstr>
      <vt:lpstr>等线</vt:lpstr>
      <vt:lpstr>华文楷体</vt:lpstr>
      <vt:lpstr>Cambria Math</vt:lpstr>
      <vt:lpstr>Wingdings 2</vt:lpstr>
      <vt:lpstr>Verdana</vt:lpstr>
      <vt:lpstr>等线 Light</vt:lpstr>
      <vt:lpstr>方正颜宋简体_大</vt:lpstr>
      <vt:lpstr>方正美黑简体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易红</cp:lastModifiedBy>
  <cp:revision>590</cp:revision>
  <dcterms:created xsi:type="dcterms:W3CDTF">2023-07-27T09:00:00Z</dcterms:created>
  <dcterms:modified xsi:type="dcterms:W3CDTF">2024-09-03T03:14:17Z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99C1EA3A909EDAC79730C264AE7BE5BF_42</vt:lpwstr>
  </property>
  <property fmtid="{D5CDD505-2E9C-101B-9397-08002B2CF9AE}" pid="3" name="KSOProductBuildVer">
    <vt:lpwstr>2052-12.1.0.17827</vt:lpwstr>
  </property>
</Properties>
</file>